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729" r:id="rId2"/>
    <p:sldMasterId id="2147483748" r:id="rId3"/>
  </p:sldMasterIdLst>
  <p:notesMasterIdLst>
    <p:notesMasterId r:id="rId71"/>
  </p:notesMasterIdLst>
  <p:handoutMasterIdLst>
    <p:handoutMasterId r:id="rId72"/>
  </p:handoutMasterIdLst>
  <p:sldIdLst>
    <p:sldId id="415" r:id="rId4"/>
    <p:sldId id="279" r:id="rId5"/>
    <p:sldId id="798" r:id="rId6"/>
    <p:sldId id="799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4" r:id="rId33"/>
    <p:sldId id="315" r:id="rId34"/>
    <p:sldId id="317" r:id="rId35"/>
    <p:sldId id="318" r:id="rId36"/>
    <p:sldId id="319" r:id="rId37"/>
    <p:sldId id="320" r:id="rId38"/>
    <p:sldId id="321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256" r:id="rId53"/>
    <p:sldId id="395" r:id="rId54"/>
    <p:sldId id="361" r:id="rId55"/>
    <p:sldId id="355" r:id="rId56"/>
    <p:sldId id="397" r:id="rId57"/>
    <p:sldId id="396" r:id="rId58"/>
    <p:sldId id="398" r:id="rId59"/>
    <p:sldId id="362" r:id="rId60"/>
    <p:sldId id="349" r:id="rId61"/>
    <p:sldId id="386" r:id="rId62"/>
    <p:sldId id="360" r:id="rId63"/>
    <p:sldId id="351" r:id="rId64"/>
    <p:sldId id="363" r:id="rId65"/>
    <p:sldId id="399" r:id="rId66"/>
    <p:sldId id="352" r:id="rId67"/>
    <p:sldId id="364" r:id="rId68"/>
    <p:sldId id="387" r:id="rId69"/>
    <p:sldId id="350" r:id="rId70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9D5998-0004-4101-B21E-5DC3E4140D98}">
          <p14:sldIdLst>
            <p14:sldId id="415"/>
            <p14:sldId id="279"/>
            <p14:sldId id="798"/>
            <p14:sldId id="799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4"/>
            <p14:sldId id="315"/>
            <p14:sldId id="317"/>
            <p14:sldId id="318"/>
            <p14:sldId id="319"/>
            <p14:sldId id="320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256"/>
            <p14:sldId id="395"/>
            <p14:sldId id="361"/>
            <p14:sldId id="355"/>
            <p14:sldId id="397"/>
            <p14:sldId id="396"/>
            <p14:sldId id="398"/>
            <p14:sldId id="362"/>
            <p14:sldId id="349"/>
            <p14:sldId id="386"/>
            <p14:sldId id="360"/>
            <p14:sldId id="351"/>
            <p14:sldId id="363"/>
            <p14:sldId id="399"/>
            <p14:sldId id="352"/>
            <p14:sldId id="364"/>
            <p14:sldId id="387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E00"/>
    <a:srgbClr val="006600"/>
    <a:srgbClr val="333399"/>
    <a:srgbClr val="FF9933"/>
    <a:srgbClr val="FF9999"/>
    <a:srgbClr val="FFFFCC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84473" autoAdjust="0"/>
  </p:normalViewPr>
  <p:slideViewPr>
    <p:cSldViewPr snapToGrid="0">
      <p:cViewPr varScale="1">
        <p:scale>
          <a:sx n="78" d="100"/>
          <a:sy n="78" d="100"/>
        </p:scale>
        <p:origin x="1885" y="94"/>
      </p:cViewPr>
      <p:guideLst>
        <p:guide orient="horz" pos="42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451" y="42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176FFADF-79CB-4D72-852F-AAC670A3D0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181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949F3908-8432-46C2-9A97-2AAB410800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3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587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417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43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C7AADCE-4523-43FE-B0A8-90B87F2F6B62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395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789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576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4F29E8-5A29-4A5A-BA64-C916EB160DD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07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2BF3-9BC3-4E6F-ABD3-FA23A767014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013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356B18A6-C5FF-454B-BCFB-7A47292EFFB4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0993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lum bright="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63500"/>
            <a:ext cx="177482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8800" y="60324"/>
            <a:ext cx="8229600" cy="439718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263EA2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357850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>
            <a:lvl1pPr>
              <a:lnSpc>
                <a:spcPct val="130000"/>
              </a:lnSpc>
              <a:defRPr sz="2000" b="1">
                <a:solidFill>
                  <a:srgbClr val="539517"/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lnSpc>
                <a:spcPct val="130000"/>
              </a:lnSpc>
              <a:defRPr sz="1200"/>
            </a:lvl3pPr>
            <a:lvl4pPr>
              <a:lnSpc>
                <a:spcPct val="130000"/>
              </a:lnSpc>
              <a:defRPr sz="1200"/>
            </a:lvl4pPr>
            <a:lvl5pPr>
              <a:lnSpc>
                <a:spcPct val="13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sz="quarter" idx="10"/>
          </p:nvPr>
        </p:nvSpPr>
        <p:spPr>
          <a:xfrm>
            <a:off x="462910" y="326680"/>
            <a:ext cx="8014894" cy="42862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  <a:lvl2pPr>
              <a:buFont typeface="Wingdings" pitchFamily="2" charset="2"/>
              <a:buChar char="v"/>
              <a:defRPr sz="1500"/>
            </a:lvl2pPr>
            <a:lvl3pPr>
              <a:buFont typeface="Wingdings" pitchFamily="2" charset="2"/>
              <a:buChar char="v"/>
              <a:defRPr sz="1500"/>
            </a:lvl3pPr>
            <a:lvl4pPr>
              <a:buFont typeface="Wingdings" pitchFamily="2" charset="2"/>
              <a:buChar char="v"/>
              <a:defRPr sz="1500"/>
            </a:lvl4pPr>
            <a:lvl5pPr>
              <a:buFont typeface="Wingdings" pitchFamily="2" charset="2"/>
              <a:buChar char="v"/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2271570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38627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fld id="{925020C4-ABE2-4ABF-BF51-9A6586E3E3B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9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00085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847664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34901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531136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253035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32212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CEC61B-8E5B-428C-BF4B-91CC7F06BD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65020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770998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96535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187448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420033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586209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6A0A1-7007-49D3-891F-272251FBD27D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EBDDC3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38415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D3892C2-384A-4918-8C18-AF6DF702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7371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56F86-96A8-402B-97D2-A9EDE4D6AF88}" type="slidenum"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844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34953"/>
            <a:ext cx="5421083" cy="365125"/>
          </a:xfrm>
        </p:spPr>
        <p:txBody>
          <a:bodyPr rtlCol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06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9ED880B-10F4-4AC3-97A5-42C2B356871B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02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11483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/>
              <a:t>마스터 텍스트 스타일 편집</a:t>
            </a: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8" name="바닥글 개체 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3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DD3651-E66B-40BB-A686-45A868FB96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0100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1054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122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19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4084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E4FA5E-ABA9-4097-8721-9C172EB26693}" type="slidenum"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3150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C3458B-298E-4CB9-A2C1-37C60337D67F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3314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539965-C72A-4777-87E8-FA22B1B26AA9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51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72599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C367D72-C954-4DCF-A049-373A9311E5A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85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03776"/>
            <a:ext cx="8229600" cy="495257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/>
              <a:pPr>
                <a:defRPr/>
              </a:pPr>
              <a:t>Sunday, November 8, 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제목 1"/>
          <p:cNvSpPr txBox="1"/>
          <p:nvPr userDrawn="1"/>
        </p:nvSpPr>
        <p:spPr>
          <a:xfrm>
            <a:off x="1115616" y="0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5791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5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8B3319A-B826-4118-A067-203EFDC26B98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194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EB8132-3E69-42D4-86FC-16113E9DD667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005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71E074-CA2B-4440-94E7-E49724C4F16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660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BD4B2F-B799-4EE6-82C0-03377699445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19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F3F73F5-9AD5-46FD-B405-6BE38291058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94532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43" r:id="rId12"/>
    <p:sldLayoutId id="2147483747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DD3651-E66B-40BB-A686-45A868FB96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042150" y="6591300"/>
            <a:ext cx="1990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쉽게 풀어쓴 </a:t>
            </a:r>
            <a:r>
              <a:rPr kumimoji="0" lang="en-US" altLang="ko-KR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C</a:t>
            </a:r>
            <a:r>
              <a:rPr kumimoji="0" lang="ko-KR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언어 </a:t>
            </a:r>
            <a:r>
              <a:rPr kumimoji="0" lang="en-US" altLang="ko-KR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Express</a:t>
            </a:r>
            <a:endParaRPr kumimoji="0" lang="ko-KR" altLang="en-US" sz="12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© 2012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생능출판사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6583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70" r:id="rId3"/>
    <p:sldLayoutId id="2147483751" r:id="rId4"/>
    <p:sldLayoutId id="2147483752" r:id="rId5"/>
    <p:sldLayoutId id="2147483753" r:id="rId6"/>
    <p:sldLayoutId id="2147483762" r:id="rId7"/>
    <p:sldLayoutId id="214748376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8" r:id="rId16"/>
    <p:sldLayoutId id="2147483771" r:id="rId17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슬라이드 번호 개체 틀 7"/>
          <p:cNvSpPr txBox="1">
            <a:spLocks noGrp="1"/>
          </p:cNvSpPr>
          <p:nvPr/>
        </p:nvSpPr>
        <p:spPr bwMode="auto">
          <a:xfrm>
            <a:off x="179388" y="6589713"/>
            <a:ext cx="1352550" cy="3333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•"/>
              <a:defRPr kumimoji="1" sz="3200" b="1">
                <a:solidFill>
                  <a:srgbClr val="000099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Char char="q"/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har char="m"/>
              <a:defRPr kumimoji="1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 algn="just" eaLnBrk="0" hangingPunct="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 algn="just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endParaRPr lang="ko-KR" altLang="en-US" sz="1200" b="0">
              <a:solidFill>
                <a:srgbClr val="0B3F8B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508" y="-7245"/>
            <a:ext cx="9693240" cy="68579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F6EE16-49B9-470A-8315-6549109D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660" y="0"/>
            <a:ext cx="2011072" cy="27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5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608" y="84584"/>
            <a:ext cx="8153400" cy="68012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 b="1">
                <a:latin typeface="HY견고딕"/>
                <a:ea typeface="HY견고딕"/>
              </a:rPr>
              <a:t>예제 </a:t>
            </a:r>
            <a:r>
              <a:rPr lang="en-US" altLang="ko-KR" sz="2000" b="1">
                <a:latin typeface="HY견고딕"/>
                <a:ea typeface="HY견고딕"/>
              </a:rPr>
              <a:t>4-5 </a:t>
            </a:r>
            <a:r>
              <a:rPr lang="ko-KR" altLang="en-US" sz="2000" b="1">
                <a:latin typeface="HY견고딕"/>
                <a:ea typeface="HY견고딕"/>
              </a:rPr>
              <a:t>정수형 공간의 동적 할당 및 반환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-368765" y="892844"/>
            <a:ext cx="533400" cy="244476"/>
          </a:xfrm>
        </p:spPr>
        <p:txBody>
          <a:bodyPr>
            <a:normAutofit fontScale="5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 sz="2000">
                <a:latin typeface="HY견고딕"/>
                <a:ea typeface="HY견고딕"/>
              </a:rPr>
              <a:pPr lvl="0">
                <a:defRPr/>
              </a:pPr>
              <a:t>10</a:t>
            </a:fld>
            <a:endParaRPr lang="en-US" altLang="en-US" sz="2000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1944" y="172918"/>
            <a:ext cx="6546440" cy="588307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#include &lt;iostream&gt;</a:t>
            </a: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using namespace std;</a:t>
            </a:r>
          </a:p>
          <a:p>
            <a:pPr defTabSz="179999">
              <a:defRPr/>
            </a:pPr>
            <a:endParaRPr lang="en-US" altLang="ko-KR" sz="2000" b="1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int main() {</a:t>
            </a: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	int *p;</a:t>
            </a:r>
          </a:p>
          <a:p>
            <a:pPr defTabSz="179999">
              <a:defRPr/>
            </a:pPr>
            <a:endParaRPr lang="en-US" altLang="ko-KR" sz="2000" b="1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	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p = new int; </a:t>
            </a:r>
            <a:endParaRPr lang="en-US" altLang="ko-KR" sz="2000" b="1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 b="1">
                <a:latin typeface="HY견고딕"/>
                <a:ea typeface="HY견고딕"/>
              </a:rPr>
              <a:t>	</a:t>
            </a:r>
            <a:r>
              <a:rPr lang="en-US" altLang="ko-KR" sz="2000" b="1">
                <a:latin typeface="HY견고딕"/>
                <a:ea typeface="HY견고딕"/>
              </a:rPr>
              <a:t>if(!p) {</a:t>
            </a:r>
          </a:p>
          <a:p>
            <a:pPr defTabSz="179999">
              <a:defRPr/>
            </a:pPr>
            <a:r>
              <a:rPr lang="ko-KR" altLang="en-US" sz="2000" b="1">
                <a:latin typeface="HY견고딕"/>
                <a:ea typeface="HY견고딕"/>
              </a:rPr>
              <a:t>		</a:t>
            </a:r>
            <a:r>
              <a:rPr lang="en-US" altLang="ko-KR" sz="2000" b="1">
                <a:latin typeface="HY견고딕"/>
                <a:ea typeface="HY견고딕"/>
              </a:rPr>
              <a:t>cout &lt;&lt; "</a:t>
            </a:r>
            <a:r>
              <a:rPr lang="ko-KR" altLang="en-US" sz="2000" b="1">
                <a:latin typeface="HY견고딕"/>
                <a:ea typeface="HY견고딕"/>
              </a:rPr>
              <a:t>메모리를 할당할 수 없습니다</a:t>
            </a:r>
            <a:r>
              <a:rPr lang="en-US" altLang="ko-KR" sz="2000" b="1">
                <a:latin typeface="HY견고딕"/>
                <a:ea typeface="HY견고딕"/>
              </a:rPr>
              <a:t>.";</a:t>
            </a: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		return 0;</a:t>
            </a: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	}</a:t>
            </a:r>
          </a:p>
          <a:p>
            <a:pPr defTabSz="179999">
              <a:defRPr/>
            </a:pPr>
            <a:endParaRPr lang="en-US" altLang="ko-KR" sz="2000" b="1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	*p = 5; </a:t>
            </a:r>
            <a:r>
              <a:rPr lang="en-US" altLang="ko-KR" sz="2000" b="1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>
                <a:solidFill>
                  <a:srgbClr val="92D050"/>
                </a:solidFill>
                <a:latin typeface="HY견고딕"/>
                <a:ea typeface="HY견고딕"/>
              </a:rPr>
              <a:t>할당 받은 정수 공간에 </a:t>
            </a:r>
            <a:r>
              <a:rPr lang="en-US" altLang="ko-KR" sz="2000" b="1">
                <a:solidFill>
                  <a:srgbClr val="92D050"/>
                </a:solidFill>
                <a:latin typeface="HY견고딕"/>
                <a:ea typeface="HY견고딕"/>
              </a:rPr>
              <a:t>5 </a:t>
            </a:r>
            <a:r>
              <a:rPr lang="ko-KR" altLang="en-US" sz="2000" b="1">
                <a:solidFill>
                  <a:srgbClr val="92D050"/>
                </a:solidFill>
                <a:latin typeface="HY견고딕"/>
                <a:ea typeface="HY견고딕"/>
              </a:rPr>
              <a:t>삽입</a:t>
            </a:r>
          </a:p>
          <a:p>
            <a:pPr defTabSz="179999">
              <a:defRPr/>
            </a:pPr>
            <a:r>
              <a:rPr lang="ko-KR" altLang="en-US" sz="2000" b="1">
                <a:latin typeface="HY견고딕"/>
                <a:ea typeface="HY견고딕"/>
              </a:rPr>
              <a:t>	</a:t>
            </a:r>
            <a:r>
              <a:rPr lang="en-US" altLang="ko-KR" sz="2000" b="1">
                <a:latin typeface="HY견고딕"/>
                <a:ea typeface="HY견고딕"/>
              </a:rPr>
              <a:t>int n = *p;</a:t>
            </a: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	cout &lt;&lt; "*p = " &lt;&lt; *p &lt;&lt; '\n';</a:t>
            </a: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	cout &lt;&lt; "n = " &lt;&lt; n &lt;&lt; '\n';</a:t>
            </a:r>
          </a:p>
          <a:p>
            <a:pPr defTabSz="179999">
              <a:defRPr/>
            </a:pPr>
            <a:endParaRPr lang="en-US" altLang="ko-KR" sz="2000" b="1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	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delete p;</a:t>
            </a:r>
            <a:endParaRPr lang="en-US" altLang="ko-KR" sz="2000" b="1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}</a:t>
            </a:r>
            <a:endParaRPr lang="ko-KR" altLang="en-US" sz="2000" b="1"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3013" y="632882"/>
            <a:ext cx="1403243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HY견고딕"/>
                <a:ea typeface="HY견고딕"/>
              </a:rPr>
              <a:t>*p = 5</a:t>
            </a:r>
          </a:p>
          <a:p>
            <a:pPr lvl="0">
              <a:defRPr/>
            </a:pPr>
            <a:r>
              <a:rPr lang="en-US" altLang="ko-KR" sz="2800" b="1" dirty="0">
                <a:latin typeface="HY견고딕"/>
                <a:ea typeface="HY견고딕"/>
              </a:rPr>
              <a:t>n = 5</a:t>
            </a:r>
            <a:endParaRPr lang="ko-KR" altLang="en-US" sz="2800" b="1" dirty="0">
              <a:latin typeface="HY견고딕"/>
              <a:ea typeface="HY견고딕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23928" y="5358951"/>
            <a:ext cx="2559428" cy="491749"/>
          </a:xfrm>
          <a:prstGeom prst="wedgeRoundRectCallout">
            <a:avLst>
              <a:gd name="adj1" fmla="val -75499"/>
              <a:gd name="adj2" fmla="val -74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HY견고딕"/>
                <a:ea typeface="HY견고딕"/>
              </a:rPr>
              <a:t>할당 받은 메모리 반환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211960" y="1916832"/>
            <a:ext cx="2559428" cy="491749"/>
          </a:xfrm>
          <a:prstGeom prst="wedgeRoundRectCallout">
            <a:avLst>
              <a:gd name="adj1" fmla="val -75499"/>
              <a:gd name="adj2" fmla="val -74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HY견고딕"/>
                <a:ea typeface="HY견고딕"/>
              </a:rPr>
              <a:t>동적 메모리 할당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delete</a:t>
            </a:r>
            <a:r>
              <a:rPr lang="ko-KR" altLang="en-US" b="1">
                <a:latin typeface="HY견고딕"/>
                <a:ea typeface="HY견고딕"/>
              </a:rPr>
              <a:t> 사용 시 주의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적절치 못한 포인터로 </a:t>
            </a:r>
            <a:r>
              <a:rPr lang="en-US" altLang="ko-KR" b="1" dirty="0">
                <a:latin typeface="HY견고딕"/>
                <a:ea typeface="HY견고딕"/>
              </a:rPr>
              <a:t>delete</a:t>
            </a:r>
            <a:r>
              <a:rPr lang="ko-KR" altLang="en-US" b="1" dirty="0">
                <a:latin typeface="HY견고딕"/>
                <a:ea typeface="HY견고딕"/>
              </a:rPr>
              <a:t>하면 실행 시간 오류 발생</a:t>
            </a: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동적으로 할당 받지 않는 메모리 반환 </a:t>
            </a:r>
            <a:r>
              <a:rPr lang="en-US" altLang="ko-KR" b="1" dirty="0">
                <a:latin typeface="HY견고딕"/>
                <a:ea typeface="HY견고딕"/>
              </a:rPr>
              <a:t>– </a:t>
            </a:r>
            <a:r>
              <a:rPr lang="ko-KR" altLang="en-US" b="1" dirty="0">
                <a:latin typeface="HY견고딕"/>
                <a:ea typeface="HY견고딕"/>
              </a:rPr>
              <a:t>오류</a:t>
            </a: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동일한 메모리 두 번 반환 </a:t>
            </a:r>
            <a:r>
              <a:rPr lang="en-US" altLang="ko-KR" b="1" dirty="0">
                <a:latin typeface="HY견고딕"/>
                <a:ea typeface="HY견고딕"/>
              </a:rPr>
              <a:t>- </a:t>
            </a:r>
            <a:r>
              <a:rPr lang="ko-KR" altLang="en-US" b="1" dirty="0">
                <a:latin typeface="HY견고딕"/>
                <a:ea typeface="HY견고딕"/>
              </a:rPr>
              <a:t>오류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93648" y="2165046"/>
            <a:ext cx="817240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dirty="0" err="1">
                <a:latin typeface="HY견고딕"/>
                <a:ea typeface="HY견고딕"/>
              </a:rPr>
              <a:t>int</a:t>
            </a:r>
            <a:r>
              <a:rPr lang="en-US" altLang="ko-KR" sz="2400" b="1" dirty="0">
                <a:latin typeface="HY견고딕"/>
                <a:ea typeface="HY견고딕"/>
              </a:rPr>
              <a:t> n;</a:t>
            </a:r>
          </a:p>
          <a:p>
            <a:pPr latinLnBrk="0">
              <a:defRPr/>
            </a:pPr>
            <a:r>
              <a:rPr lang="en-US" altLang="ko-KR" sz="2400" b="1" dirty="0" err="1">
                <a:latin typeface="HY견고딕"/>
                <a:ea typeface="HY견고딕"/>
              </a:rPr>
              <a:t>int</a:t>
            </a:r>
            <a:r>
              <a:rPr lang="en-US" altLang="ko-KR" sz="2400" b="1" dirty="0">
                <a:latin typeface="HY견고딕"/>
                <a:ea typeface="HY견고딕"/>
              </a:rPr>
              <a:t> *p = &amp;n;</a:t>
            </a:r>
          </a:p>
          <a:p>
            <a:pPr latinLnBrk="0">
              <a:defRPr/>
            </a:pP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delete p; </a:t>
            </a:r>
            <a:r>
              <a:rPr lang="en-US" altLang="ko-KR" sz="2400" b="1" dirty="0">
                <a:latin typeface="HY견고딕"/>
                <a:ea typeface="HY견고딕"/>
              </a:rPr>
              <a:t>   </a:t>
            </a: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// </a:t>
            </a:r>
            <a:r>
              <a:rPr lang="ko-KR" altLang="en-US" sz="2400" b="1" dirty="0">
                <a:solidFill>
                  <a:srgbClr val="FF0000"/>
                </a:solidFill>
                <a:latin typeface="HY견고딕"/>
                <a:ea typeface="HY견고딕"/>
              </a:rPr>
              <a:t>실행 시간 오류</a:t>
            </a:r>
          </a:p>
          <a:p>
            <a:pPr latinLnBrk="0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  </a:t>
            </a:r>
            <a:r>
              <a:rPr lang="en-US" altLang="ko-KR" b="1" dirty="0">
                <a:solidFill>
                  <a:srgbClr val="00B050"/>
                </a:solidFill>
                <a:latin typeface="HY견고딕"/>
                <a:ea typeface="HY견고딕"/>
              </a:rPr>
              <a:t>// </a:t>
            </a:r>
            <a:r>
              <a:rPr lang="ko-KR" altLang="en-US" b="1" dirty="0">
                <a:solidFill>
                  <a:srgbClr val="00B050"/>
                </a:solidFill>
                <a:latin typeface="HY견고딕"/>
                <a:ea typeface="HY견고딕"/>
              </a:rPr>
              <a:t>포인터 </a:t>
            </a:r>
            <a:r>
              <a:rPr lang="en-US" altLang="ko-KR" b="1" dirty="0">
                <a:solidFill>
                  <a:srgbClr val="00B050"/>
                </a:solidFill>
                <a:latin typeface="HY견고딕"/>
                <a:ea typeface="HY견고딕"/>
              </a:rPr>
              <a:t>p</a:t>
            </a:r>
            <a:r>
              <a:rPr lang="ko-KR" altLang="en-US" b="1" dirty="0">
                <a:solidFill>
                  <a:srgbClr val="00B050"/>
                </a:solidFill>
                <a:latin typeface="HY견고딕"/>
                <a:ea typeface="HY견고딕"/>
              </a:rPr>
              <a:t>가 가리키는 메모리는 동적으로 할당 받은 것이 아님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2308" y="4928316"/>
            <a:ext cx="79116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dirty="0" err="1">
                <a:latin typeface="HY견고딕"/>
                <a:ea typeface="HY견고딕"/>
              </a:rPr>
              <a:t>int</a:t>
            </a:r>
            <a:r>
              <a:rPr lang="en-US" altLang="ko-KR" sz="2400" b="1" dirty="0">
                <a:latin typeface="HY견고딕"/>
                <a:ea typeface="HY견고딕"/>
              </a:rPr>
              <a:t> *p = new </a:t>
            </a:r>
            <a:r>
              <a:rPr lang="en-US" altLang="ko-KR" sz="2400" b="1" dirty="0" err="1">
                <a:latin typeface="HY견고딕"/>
                <a:ea typeface="HY견고딕"/>
              </a:rPr>
              <a:t>int</a:t>
            </a:r>
            <a:r>
              <a:rPr lang="en-US" altLang="ko-KR" sz="2400" b="1" dirty="0">
                <a:latin typeface="HY견고딕"/>
                <a:ea typeface="HY견고딕"/>
              </a:rPr>
              <a:t>;</a:t>
            </a:r>
          </a:p>
          <a:p>
            <a:pPr latinLnBrk="0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delete p;     </a:t>
            </a:r>
            <a:r>
              <a:rPr lang="en-US" altLang="ko-KR" sz="2000" b="1" dirty="0">
                <a:solidFill>
                  <a:srgbClr val="00B05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 dirty="0">
                <a:solidFill>
                  <a:srgbClr val="00B050"/>
                </a:solidFill>
                <a:latin typeface="HY견고딕"/>
                <a:ea typeface="HY견고딕"/>
              </a:rPr>
              <a:t>정상적인 메모리 반환</a:t>
            </a:r>
          </a:p>
          <a:p>
            <a:pPr latinLnBrk="0">
              <a:defRPr/>
            </a:pP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delete p; </a:t>
            </a:r>
            <a:r>
              <a:rPr lang="en-US" altLang="ko-KR" sz="2400" b="1" dirty="0">
                <a:latin typeface="HY견고딕"/>
                <a:ea typeface="HY견고딕"/>
              </a:rPr>
              <a:t>   </a:t>
            </a:r>
            <a:r>
              <a:rPr lang="en-US" altLang="ko-KR" b="1" dirty="0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b="1" dirty="0">
                <a:solidFill>
                  <a:srgbClr val="92D050"/>
                </a:solidFill>
                <a:latin typeface="HY견고딕"/>
                <a:ea typeface="HY견고딕"/>
              </a:rPr>
              <a:t>실행 시간 오류</a:t>
            </a:r>
            <a:r>
              <a:rPr lang="en-US" altLang="ko-KR" b="1" dirty="0">
                <a:solidFill>
                  <a:srgbClr val="92D050"/>
                </a:solidFill>
                <a:latin typeface="HY견고딕"/>
                <a:ea typeface="HY견고딕"/>
              </a:rPr>
              <a:t>. </a:t>
            </a:r>
            <a:r>
              <a:rPr lang="ko-KR" altLang="en-US" b="1" dirty="0">
                <a:solidFill>
                  <a:srgbClr val="92D050"/>
                </a:solidFill>
                <a:latin typeface="HY견고딕"/>
                <a:ea typeface="HY견고딕"/>
              </a:rPr>
              <a:t>이미 반환한 메모리를 중복 </a:t>
            </a:r>
            <a:r>
              <a:rPr lang="ko-KR" altLang="en-US" b="1" dirty="0" err="1">
                <a:solidFill>
                  <a:srgbClr val="92D050"/>
                </a:solidFill>
                <a:latin typeface="HY견고딕"/>
                <a:ea typeface="HY견고딕"/>
              </a:rPr>
              <a:t>반환불가</a:t>
            </a:r>
            <a:endParaRPr lang="ko-KR" altLang="en-US" b="1" dirty="0">
              <a:solidFill>
                <a:srgbClr val="92D050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배열의 동적 할당 및 반환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3312" y="1357960"/>
            <a:ext cx="8153400" cy="5400600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latin typeface="HY견고딕"/>
                <a:ea typeface="HY견고딕"/>
              </a:rPr>
              <a:t>new/delete </a:t>
            </a:r>
            <a:r>
              <a:rPr lang="ko-KR" altLang="en-US" b="1" dirty="0">
                <a:latin typeface="HY견고딕"/>
                <a:ea typeface="HY견고딕"/>
              </a:rPr>
              <a:t>연산자의 사용 형식</a:t>
            </a:r>
          </a:p>
          <a:p>
            <a:pPr lvl="0">
              <a:defRPr/>
            </a:pPr>
            <a:endParaRPr lang="ko-KR" altLang="en-US" b="1" dirty="0"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endParaRPr lang="en-US" altLang="en-US" dirty="0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88" y="2556193"/>
            <a:ext cx="8136907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dirty="0" err="1">
                <a:solidFill>
                  <a:srgbClr val="0000FF"/>
                </a:solidFill>
                <a:latin typeface="HY견고딕"/>
                <a:ea typeface="HY견고딕"/>
              </a:rPr>
              <a:t>데이터타입</a:t>
            </a:r>
            <a:r>
              <a:rPr lang="ko-KR" altLang="en-US" sz="2400" b="1" dirty="0">
                <a:latin typeface="HY견고딕"/>
                <a:ea typeface="HY견고딕"/>
              </a:rPr>
              <a:t> *</a:t>
            </a:r>
            <a:r>
              <a:rPr lang="ko-KR" altLang="en-US" sz="2400" b="1" dirty="0" err="1">
                <a:latin typeface="HY견고딕"/>
                <a:ea typeface="HY견고딕"/>
              </a:rPr>
              <a:t>포인터변수</a:t>
            </a:r>
            <a:r>
              <a:rPr lang="ko-KR" altLang="en-US" sz="2400" b="1" dirty="0">
                <a:latin typeface="HY견고딕"/>
                <a:ea typeface="HY견고딕"/>
              </a:rPr>
              <a:t> </a:t>
            </a:r>
            <a:r>
              <a:rPr lang="en-US" altLang="ko-KR" sz="2400" b="1" dirty="0">
                <a:latin typeface="HY견고딕"/>
                <a:ea typeface="HY견고딕"/>
              </a:rPr>
              <a:t>= </a:t>
            </a: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new</a:t>
            </a:r>
            <a:r>
              <a:rPr lang="en-US" altLang="ko-KR" sz="2400" b="1" dirty="0">
                <a:latin typeface="HY견고딕"/>
                <a:ea typeface="HY견고딕"/>
              </a:rPr>
              <a:t> </a:t>
            </a:r>
            <a:r>
              <a:rPr lang="ko-KR" altLang="en-US" sz="2400" b="1" dirty="0" err="1">
                <a:solidFill>
                  <a:srgbClr val="0000FF"/>
                </a:solidFill>
                <a:latin typeface="HY견고딕"/>
                <a:ea typeface="HY견고딕"/>
              </a:rPr>
              <a:t>데이터타입</a:t>
            </a:r>
            <a:r>
              <a:rPr lang="ko-KR" altLang="en-US" sz="2400" b="1" dirty="0">
                <a:solidFill>
                  <a:srgbClr val="0000FF"/>
                </a:solidFill>
                <a:latin typeface="HY견고딕"/>
                <a:ea typeface="HY견고딕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HY견고딕"/>
                <a:ea typeface="HY견고딕"/>
              </a:rPr>
              <a:t>[</a:t>
            </a:r>
            <a:r>
              <a:rPr lang="ko-KR" altLang="en-US" sz="2400" b="1" dirty="0">
                <a:solidFill>
                  <a:srgbClr val="002060"/>
                </a:solidFill>
                <a:latin typeface="HY견고딕"/>
                <a:ea typeface="HY견고딕"/>
              </a:rPr>
              <a:t>배열의 크기</a:t>
            </a:r>
            <a:r>
              <a:rPr lang="en-US" altLang="ko-KR" sz="2400" b="1" dirty="0">
                <a:solidFill>
                  <a:srgbClr val="002060"/>
                </a:solidFill>
                <a:latin typeface="HY견고딕"/>
                <a:ea typeface="HY견고딕"/>
              </a:rPr>
              <a:t>];   </a:t>
            </a:r>
          </a:p>
          <a:p>
            <a:pPr latinLnBrk="0">
              <a:defRPr/>
            </a:pPr>
            <a:r>
              <a:rPr lang="en-US" altLang="ko-KR" sz="2400" b="1" dirty="0">
                <a:solidFill>
                  <a:srgbClr val="008000"/>
                </a:solidFill>
                <a:latin typeface="HY견고딕"/>
                <a:ea typeface="HY견고딕"/>
              </a:rPr>
              <a:t>                                              // </a:t>
            </a:r>
            <a:r>
              <a:rPr lang="ko-KR" altLang="en-US" sz="2400" b="1" dirty="0">
                <a:solidFill>
                  <a:srgbClr val="008000"/>
                </a:solidFill>
                <a:latin typeface="HY견고딕"/>
                <a:ea typeface="HY견고딕"/>
              </a:rPr>
              <a:t>동적 배열 할당</a:t>
            </a:r>
          </a:p>
          <a:p>
            <a:pPr latinLnBrk="0">
              <a:defRPr/>
            </a:pPr>
            <a:endParaRPr lang="ko-KR" altLang="en-US" sz="2400" b="1" dirty="0">
              <a:solidFill>
                <a:srgbClr val="008000"/>
              </a:solidFill>
              <a:latin typeface="HY견고딕"/>
              <a:ea typeface="HY견고딕"/>
            </a:endParaRPr>
          </a:p>
          <a:p>
            <a:pPr latinLnBrk="0">
              <a:defRPr/>
            </a:pP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delete </a:t>
            </a:r>
            <a:r>
              <a:rPr lang="en-US" altLang="ko-KR" sz="2400" b="1" dirty="0">
                <a:latin typeface="HY견고딕"/>
                <a:ea typeface="HY견고딕"/>
              </a:rPr>
              <a:t>[] </a:t>
            </a:r>
            <a:r>
              <a:rPr lang="ko-KR" altLang="en-US" sz="2400" b="1" dirty="0" err="1">
                <a:latin typeface="HY견고딕"/>
                <a:ea typeface="HY견고딕"/>
              </a:rPr>
              <a:t>포인터변수</a:t>
            </a:r>
            <a:r>
              <a:rPr lang="en-US" altLang="ko-KR" sz="2400" b="1" dirty="0">
                <a:latin typeface="HY견고딕"/>
                <a:ea typeface="HY견고딕"/>
              </a:rPr>
              <a:t>;   </a:t>
            </a:r>
            <a:r>
              <a:rPr lang="en-US" altLang="ko-KR" sz="2400" b="1" dirty="0">
                <a:solidFill>
                  <a:srgbClr val="008000"/>
                </a:solidFill>
                <a:latin typeface="HY견고딕"/>
                <a:ea typeface="HY견고딕"/>
              </a:rPr>
              <a:t>// </a:t>
            </a:r>
            <a:r>
              <a:rPr lang="ko-KR" altLang="en-US" sz="2400" b="1" dirty="0">
                <a:solidFill>
                  <a:srgbClr val="008000"/>
                </a:solidFill>
                <a:latin typeface="HY견고딕"/>
                <a:ea typeface="HY견고딕"/>
              </a:rPr>
              <a:t>배열 반환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배열의 동적 할당 및 반환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3119" y="260648"/>
            <a:ext cx="8631369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7685" y="207690"/>
            <a:ext cx="8153400" cy="68012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예제 </a:t>
            </a:r>
            <a:r>
              <a:rPr lang="en-US" altLang="ko-KR" b="1" dirty="0">
                <a:latin typeface="HY견고딕"/>
                <a:ea typeface="HY견고딕"/>
              </a:rPr>
              <a:t>4-6 </a:t>
            </a:r>
            <a:r>
              <a:rPr lang="ko-KR" altLang="en-US" b="1" dirty="0">
                <a:latin typeface="HY견고딕"/>
                <a:ea typeface="HY견고딕"/>
              </a:rPr>
              <a:t>정수형 배열의 동적 할당   </a:t>
            </a:r>
            <a:br>
              <a:rPr lang="en-US" altLang="ko-KR" b="1" dirty="0">
                <a:latin typeface="HY견고딕"/>
                <a:ea typeface="HY견고딕"/>
              </a:rPr>
            </a:br>
            <a:r>
              <a:rPr lang="en-US" altLang="ko-KR" b="1" dirty="0">
                <a:latin typeface="HY견고딕"/>
                <a:ea typeface="HY견고딕"/>
              </a:rPr>
              <a:t>              </a:t>
            </a:r>
            <a:r>
              <a:rPr lang="ko-KR" altLang="en-US" b="1" dirty="0">
                <a:latin typeface="HY견고딕"/>
                <a:ea typeface="HY견고딕"/>
              </a:rPr>
              <a:t>및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26312" y="1015950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14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2581" y="1463874"/>
            <a:ext cx="5869619" cy="1915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사용자로부터 입력할 정수의 개수를</a:t>
            </a:r>
          </a:p>
          <a:p>
            <a:pPr>
              <a:defRPr/>
            </a:pPr>
            <a:r>
              <a:rPr lang="ko-KR" altLang="en-US" sz="2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입력 받아 배열을 동적 할당 받고</a:t>
            </a:r>
            <a:r>
              <a:rPr lang="en-US" altLang="ko-KR" sz="2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,</a:t>
            </a:r>
          </a:p>
          <a:p>
            <a:pPr>
              <a:defRPr/>
            </a:pPr>
            <a:endParaRPr lang="en-US" altLang="ko-KR" sz="2400" b="1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  <a:p>
            <a:pPr>
              <a:defRPr/>
            </a:pPr>
            <a:r>
              <a:rPr lang="ko-KR" altLang="en-US" sz="2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하나씩 정수를 입력 받은 후</a:t>
            </a:r>
          </a:p>
          <a:p>
            <a:pPr>
              <a:defRPr/>
            </a:pPr>
            <a:r>
              <a:rPr lang="ko-KR" altLang="en-US" sz="2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합을 출력하는 프로그램을 작성하라</a:t>
            </a:r>
            <a:r>
              <a:rPr lang="en-US" altLang="ko-KR" sz="2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.</a:t>
            </a:r>
            <a:endParaRPr lang="ko-KR" altLang="en-US" sz="2400" b="1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7685" y="207690"/>
            <a:ext cx="8153400" cy="68012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예제 </a:t>
            </a:r>
            <a:r>
              <a:rPr lang="en-US" altLang="ko-KR" b="1">
                <a:latin typeface="HY견고딕"/>
                <a:ea typeface="HY견고딕"/>
              </a:rPr>
              <a:t>4-6 </a:t>
            </a:r>
            <a:r>
              <a:rPr lang="ko-KR" altLang="en-US" b="1">
                <a:latin typeface="HY견고딕"/>
                <a:ea typeface="HY견고딕"/>
              </a:rPr>
              <a:t>정수형 배열의 동적 할당 및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26312" y="1015950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15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9572" y="116632"/>
            <a:ext cx="7704856" cy="5463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#include &lt;iostream&gt;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using namespace std;</a:t>
            </a:r>
          </a:p>
          <a:p>
            <a:pPr defTabSz="179999">
              <a:defRPr/>
            </a:pPr>
            <a:endParaRPr lang="en-US" altLang="ko-KR" sz="24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int main() {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</a:t>
            </a:r>
            <a:r>
              <a:rPr lang="en-US" altLang="ko-KR" sz="2400" b="1" dirty="0" err="1">
                <a:latin typeface="HY견고딕"/>
                <a:ea typeface="HY견고딕"/>
              </a:rPr>
              <a:t>cout</a:t>
            </a:r>
            <a:r>
              <a:rPr lang="en-US" altLang="ko-KR" sz="2400" b="1" dirty="0">
                <a:latin typeface="HY견고딕"/>
                <a:ea typeface="HY견고딕"/>
              </a:rPr>
              <a:t> &lt;&lt; "</a:t>
            </a:r>
            <a:r>
              <a:rPr lang="ko-KR" altLang="en-US" sz="2400" b="1" dirty="0">
                <a:latin typeface="HY견고딕"/>
                <a:ea typeface="HY견고딕"/>
              </a:rPr>
              <a:t>입력할 정수의 개수는</a:t>
            </a:r>
            <a:r>
              <a:rPr lang="en-US" altLang="ko-KR" sz="2400" b="1" dirty="0">
                <a:latin typeface="HY견고딕"/>
                <a:ea typeface="HY견고딕"/>
              </a:rPr>
              <a:t>?";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int n;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</a:t>
            </a:r>
            <a:r>
              <a:rPr lang="en-US" altLang="ko-KR" sz="2400" b="1" dirty="0" err="1">
                <a:latin typeface="HY견고딕"/>
                <a:ea typeface="HY견고딕"/>
              </a:rPr>
              <a:t>cin</a:t>
            </a:r>
            <a:r>
              <a:rPr lang="en-US" altLang="ko-KR" sz="2400" b="1" dirty="0">
                <a:latin typeface="HY견고딕"/>
                <a:ea typeface="HY견고딕"/>
              </a:rPr>
              <a:t> &gt;&gt; n; </a:t>
            </a:r>
            <a:r>
              <a:rPr lang="en-US" altLang="ko-KR" sz="2400" b="1" dirty="0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400" b="1" dirty="0">
                <a:solidFill>
                  <a:srgbClr val="92D050"/>
                </a:solidFill>
                <a:latin typeface="HY견고딕"/>
                <a:ea typeface="HY견고딕"/>
              </a:rPr>
              <a:t>정수의 개수 입력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if(n &lt;= 0) return 0;</a:t>
            </a:r>
          </a:p>
          <a:p>
            <a:pPr defTabSz="179999">
              <a:defRPr/>
            </a:pPr>
            <a:r>
              <a:rPr lang="ko-KR" altLang="en-US" sz="2400" b="1" dirty="0">
                <a:latin typeface="HY견고딕"/>
                <a:ea typeface="HY견고딕"/>
              </a:rPr>
              <a:t>	</a:t>
            </a: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int *p = new int[n]; </a:t>
            </a:r>
            <a:r>
              <a:rPr lang="en-US" altLang="ko-KR" sz="2400" b="1" dirty="0">
                <a:solidFill>
                  <a:srgbClr val="92D050"/>
                </a:solidFill>
                <a:latin typeface="HY견고딕"/>
                <a:ea typeface="HY견고딕"/>
              </a:rPr>
              <a:t>// n </a:t>
            </a:r>
            <a:r>
              <a:rPr lang="ko-KR" altLang="en-US" sz="2400" b="1" dirty="0">
                <a:solidFill>
                  <a:srgbClr val="92D050"/>
                </a:solidFill>
                <a:latin typeface="HY견고딕"/>
                <a:ea typeface="HY견고딕"/>
              </a:rPr>
              <a:t>개의 정수 배열 동적 할당</a:t>
            </a:r>
          </a:p>
          <a:p>
            <a:pPr defTabSz="179999">
              <a:defRPr/>
            </a:pPr>
            <a:r>
              <a:rPr lang="ko-KR" altLang="en-US" sz="2400" b="1" dirty="0">
                <a:latin typeface="HY견고딕"/>
                <a:ea typeface="HY견고딕"/>
              </a:rPr>
              <a:t>	</a:t>
            </a:r>
            <a:r>
              <a:rPr lang="en-US" altLang="ko-KR" sz="2400" b="1" dirty="0">
                <a:latin typeface="HY견고딕"/>
                <a:ea typeface="HY견고딕"/>
              </a:rPr>
              <a:t>if(!p) { 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	</a:t>
            </a:r>
            <a:r>
              <a:rPr lang="en-US" altLang="ko-KR" sz="2400" b="1" dirty="0" err="1">
                <a:latin typeface="HY견고딕"/>
                <a:ea typeface="HY견고딕"/>
              </a:rPr>
              <a:t>cout</a:t>
            </a:r>
            <a:r>
              <a:rPr lang="en-US" altLang="ko-KR" sz="2400" b="1" dirty="0">
                <a:latin typeface="HY견고딕"/>
                <a:ea typeface="HY견고딕"/>
              </a:rPr>
              <a:t> &lt;&lt; "</a:t>
            </a:r>
            <a:r>
              <a:rPr lang="ko-KR" altLang="en-US" sz="2400" b="1" dirty="0">
                <a:latin typeface="HY견고딕"/>
                <a:ea typeface="HY견고딕"/>
              </a:rPr>
              <a:t>메모리를 할당할 수 없습니다</a:t>
            </a:r>
            <a:r>
              <a:rPr lang="en-US" altLang="ko-KR" sz="2400" b="1" dirty="0">
                <a:latin typeface="HY견고딕"/>
                <a:ea typeface="HY견고딕"/>
              </a:rPr>
              <a:t>.";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	return 0;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}</a:t>
            </a:r>
          </a:p>
          <a:p>
            <a:pPr defTabSz="179999">
              <a:defRPr/>
            </a:pPr>
            <a:endParaRPr lang="en-US" altLang="ko-KR" sz="24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7685" y="207690"/>
            <a:ext cx="8153400" cy="68012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예제 </a:t>
            </a:r>
            <a:r>
              <a:rPr lang="en-US" altLang="ko-KR" b="1">
                <a:latin typeface="HY견고딕"/>
                <a:ea typeface="HY견고딕"/>
              </a:rPr>
              <a:t>4-6 </a:t>
            </a:r>
            <a:r>
              <a:rPr lang="ko-KR" altLang="en-US" b="1">
                <a:latin typeface="HY견고딕"/>
                <a:ea typeface="HY견고딕"/>
              </a:rPr>
              <a:t>정수형 배열의 동적 할당 및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26312" y="1015950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16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3528" y="191289"/>
            <a:ext cx="8280920" cy="4308872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</a:t>
            </a:r>
            <a:r>
              <a:rPr lang="en-US" altLang="ko-KR" sz="2200" b="1" dirty="0">
                <a:latin typeface="HY견고딕"/>
                <a:ea typeface="HY견고딕"/>
              </a:rPr>
              <a:t>for(int </a:t>
            </a:r>
            <a:r>
              <a:rPr lang="en-US" altLang="ko-KR" sz="2200" b="1" dirty="0" err="1">
                <a:latin typeface="HY견고딕"/>
                <a:ea typeface="HY견고딕"/>
              </a:rPr>
              <a:t>i</a:t>
            </a:r>
            <a:r>
              <a:rPr lang="en-US" altLang="ko-KR" sz="2200" b="1" dirty="0">
                <a:latin typeface="HY견고딕"/>
                <a:ea typeface="HY견고딕"/>
              </a:rPr>
              <a:t>=0; </a:t>
            </a:r>
            <a:r>
              <a:rPr lang="en-US" altLang="ko-KR" sz="2200" b="1" dirty="0" err="1">
                <a:latin typeface="HY견고딕"/>
                <a:ea typeface="HY견고딕"/>
              </a:rPr>
              <a:t>i</a:t>
            </a:r>
            <a:r>
              <a:rPr lang="en-US" altLang="ko-KR" sz="2200" b="1" dirty="0">
                <a:latin typeface="HY견고딕"/>
                <a:ea typeface="HY견고딕"/>
              </a:rPr>
              <a:t>&lt;n; </a:t>
            </a:r>
            <a:r>
              <a:rPr lang="en-US" altLang="ko-KR" sz="2200" b="1" dirty="0" err="1">
                <a:latin typeface="HY견고딕"/>
                <a:ea typeface="HY견고딕"/>
              </a:rPr>
              <a:t>i</a:t>
            </a:r>
            <a:r>
              <a:rPr lang="en-US" altLang="ko-KR" sz="2200" b="1" dirty="0">
                <a:latin typeface="HY견고딕"/>
                <a:ea typeface="HY견고딕"/>
              </a:rPr>
              <a:t>++) {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	</a:t>
            </a:r>
            <a:r>
              <a:rPr lang="en-US" altLang="ko-KR" sz="2200" b="1" dirty="0" err="1">
                <a:latin typeface="HY견고딕"/>
                <a:ea typeface="HY견고딕"/>
              </a:rPr>
              <a:t>cout</a:t>
            </a:r>
            <a:r>
              <a:rPr lang="en-US" altLang="ko-KR" sz="2200" b="1" dirty="0">
                <a:latin typeface="HY견고딕"/>
                <a:ea typeface="HY견고딕"/>
              </a:rPr>
              <a:t> &lt;&lt; i+1 &lt;&lt; "</a:t>
            </a:r>
            <a:r>
              <a:rPr lang="ko-KR" altLang="en-US" sz="2200" b="1" dirty="0">
                <a:latin typeface="HY견고딕"/>
                <a:ea typeface="HY견고딕"/>
              </a:rPr>
              <a:t>번째 정수</a:t>
            </a:r>
            <a:r>
              <a:rPr lang="en-US" altLang="ko-KR" sz="2200" b="1" dirty="0">
                <a:latin typeface="HY견고딕"/>
                <a:ea typeface="HY견고딕"/>
              </a:rPr>
              <a:t>: ";     </a:t>
            </a:r>
            <a:r>
              <a:rPr lang="en-US" altLang="ko-KR" sz="2200" b="1" dirty="0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200" b="1" dirty="0">
                <a:solidFill>
                  <a:srgbClr val="92D050"/>
                </a:solidFill>
                <a:latin typeface="HY견고딕"/>
                <a:ea typeface="HY견고딕"/>
              </a:rPr>
              <a:t>프롬프트 출력</a:t>
            </a:r>
          </a:p>
          <a:p>
            <a:pPr defTabSz="179999">
              <a:defRPr/>
            </a:pPr>
            <a:r>
              <a:rPr lang="ko-KR" altLang="en-US" sz="2200" b="1" dirty="0">
                <a:latin typeface="HY견고딕"/>
                <a:ea typeface="HY견고딕"/>
              </a:rPr>
              <a:t>		</a:t>
            </a:r>
            <a:r>
              <a:rPr lang="en-US" altLang="ko-KR" sz="2200" b="1" dirty="0" err="1">
                <a:latin typeface="HY견고딕"/>
                <a:ea typeface="HY견고딕"/>
              </a:rPr>
              <a:t>cin</a:t>
            </a:r>
            <a:r>
              <a:rPr lang="en-US" altLang="ko-KR" sz="2200" b="1" dirty="0">
                <a:latin typeface="HY견고딕"/>
                <a:ea typeface="HY견고딕"/>
              </a:rPr>
              <a:t> &gt;&gt; p[</a:t>
            </a:r>
            <a:r>
              <a:rPr lang="en-US" altLang="ko-KR" sz="2200" b="1" dirty="0" err="1">
                <a:latin typeface="HY견고딕"/>
                <a:ea typeface="HY견고딕"/>
              </a:rPr>
              <a:t>i</a:t>
            </a:r>
            <a:r>
              <a:rPr lang="en-US" altLang="ko-KR" sz="2200" b="1" dirty="0">
                <a:latin typeface="HY견고딕"/>
                <a:ea typeface="HY견고딕"/>
              </a:rPr>
              <a:t>];                              </a:t>
            </a:r>
            <a:r>
              <a:rPr lang="en-US" altLang="ko-KR" sz="2200" b="1" dirty="0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200" b="1" dirty="0">
                <a:solidFill>
                  <a:srgbClr val="92D050"/>
                </a:solidFill>
                <a:latin typeface="HY견고딕"/>
                <a:ea typeface="HY견고딕"/>
              </a:rPr>
              <a:t>키보드로부터 정수 입력</a:t>
            </a:r>
          </a:p>
          <a:p>
            <a:pPr defTabSz="179999">
              <a:defRPr/>
            </a:pPr>
            <a:r>
              <a:rPr lang="ko-KR" altLang="en-US" sz="2200" b="1" dirty="0">
                <a:latin typeface="HY견고딕"/>
                <a:ea typeface="HY견고딕"/>
              </a:rPr>
              <a:t>	</a:t>
            </a:r>
            <a:r>
              <a:rPr lang="en-US" altLang="ko-KR" sz="22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22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int sum = 0;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for(int </a:t>
            </a:r>
            <a:r>
              <a:rPr lang="en-US" altLang="ko-KR" sz="2200" b="1" dirty="0" err="1">
                <a:latin typeface="HY견고딕"/>
                <a:ea typeface="HY견고딕"/>
              </a:rPr>
              <a:t>i</a:t>
            </a:r>
            <a:r>
              <a:rPr lang="en-US" altLang="ko-KR" sz="2200" b="1" dirty="0">
                <a:latin typeface="HY견고딕"/>
                <a:ea typeface="HY견고딕"/>
              </a:rPr>
              <a:t>=0; </a:t>
            </a:r>
            <a:r>
              <a:rPr lang="en-US" altLang="ko-KR" sz="2200" b="1" dirty="0" err="1">
                <a:latin typeface="HY견고딕"/>
                <a:ea typeface="HY견고딕"/>
              </a:rPr>
              <a:t>i</a:t>
            </a:r>
            <a:r>
              <a:rPr lang="en-US" altLang="ko-KR" sz="2200" b="1" dirty="0">
                <a:latin typeface="HY견고딕"/>
                <a:ea typeface="HY견고딕"/>
              </a:rPr>
              <a:t>&lt;n; </a:t>
            </a:r>
            <a:r>
              <a:rPr lang="en-US" altLang="ko-KR" sz="2200" b="1" dirty="0" err="1">
                <a:latin typeface="HY견고딕"/>
                <a:ea typeface="HY견고딕"/>
              </a:rPr>
              <a:t>i</a:t>
            </a:r>
            <a:r>
              <a:rPr lang="en-US" altLang="ko-KR" sz="2200" b="1" dirty="0">
                <a:latin typeface="HY견고딕"/>
                <a:ea typeface="HY견고딕"/>
              </a:rPr>
              <a:t>++)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	sum += p[</a:t>
            </a:r>
            <a:r>
              <a:rPr lang="en-US" altLang="ko-KR" sz="2200" b="1" dirty="0" err="1">
                <a:latin typeface="HY견고딕"/>
                <a:ea typeface="HY견고딕"/>
              </a:rPr>
              <a:t>i</a:t>
            </a:r>
            <a:r>
              <a:rPr lang="en-US" altLang="ko-KR" sz="2200" b="1" dirty="0">
                <a:latin typeface="HY견고딕"/>
                <a:ea typeface="HY견고딕"/>
              </a:rPr>
              <a:t>];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</a:t>
            </a:r>
            <a:r>
              <a:rPr lang="en-US" altLang="ko-KR" sz="2200" b="1" dirty="0" err="1">
                <a:latin typeface="HY견고딕"/>
                <a:ea typeface="HY견고딕"/>
              </a:rPr>
              <a:t>cout</a:t>
            </a:r>
            <a:r>
              <a:rPr lang="en-US" altLang="ko-KR" sz="2200" b="1" dirty="0">
                <a:latin typeface="HY견고딕"/>
                <a:ea typeface="HY견고딕"/>
              </a:rPr>
              <a:t> &lt;&lt; "</a:t>
            </a:r>
            <a:r>
              <a:rPr lang="ko-KR" altLang="en-US" sz="2200" b="1" dirty="0">
                <a:latin typeface="HY견고딕"/>
                <a:ea typeface="HY견고딕"/>
              </a:rPr>
              <a:t>평균 </a:t>
            </a:r>
            <a:r>
              <a:rPr lang="en-US" altLang="ko-KR" sz="2200" b="1" dirty="0">
                <a:latin typeface="HY견고딕"/>
                <a:ea typeface="HY견고딕"/>
              </a:rPr>
              <a:t>= " &lt;&lt; sum/n &lt;&lt; </a:t>
            </a:r>
            <a:r>
              <a:rPr lang="en-US" altLang="ko-KR" sz="2200" b="1" dirty="0" err="1">
                <a:latin typeface="HY견고딕"/>
                <a:ea typeface="HY견고딕"/>
              </a:rPr>
              <a:t>endl</a:t>
            </a:r>
            <a:r>
              <a:rPr lang="en-US" altLang="ko-KR" sz="22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</a:t>
            </a:r>
            <a:r>
              <a:rPr lang="en-US" altLang="ko-KR" sz="2200" b="1" dirty="0">
                <a:solidFill>
                  <a:srgbClr val="FF0000"/>
                </a:solidFill>
                <a:latin typeface="HY견고딕"/>
                <a:ea typeface="HY견고딕"/>
              </a:rPr>
              <a:t>delete [] p;         </a:t>
            </a:r>
            <a:r>
              <a:rPr lang="en-US" altLang="ko-KR" sz="2200" b="1" dirty="0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200" b="1" dirty="0">
                <a:solidFill>
                  <a:srgbClr val="92D050"/>
                </a:solidFill>
                <a:latin typeface="HY견고딕"/>
                <a:ea typeface="HY견고딕"/>
              </a:rPr>
              <a:t>배열 메모리 반환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}</a:t>
            </a:r>
            <a:endParaRPr lang="ko-KR" altLang="en-US" sz="2200" b="1" dirty="0">
              <a:latin typeface="HY견고딕"/>
              <a:ea typeface="HY견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12160" y="2243152"/>
            <a:ext cx="2736304" cy="155541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latin typeface="HY견고딕"/>
                <a:ea typeface="HY견고딕"/>
              </a:rPr>
              <a:t>입력할 정수의 개수는</a:t>
            </a:r>
            <a:r>
              <a:rPr lang="en-US" altLang="ko-KR" sz="1600" b="1">
                <a:latin typeface="HY견고딕"/>
                <a:ea typeface="HY견고딕"/>
              </a:rPr>
              <a:t>?</a:t>
            </a:r>
            <a:r>
              <a:rPr lang="en-US" altLang="ko-KR" sz="1600" b="1">
                <a:solidFill>
                  <a:srgbClr val="00B050"/>
                </a:solidFill>
                <a:latin typeface="HY견고딕"/>
                <a:ea typeface="HY견고딕"/>
              </a:rPr>
              <a:t>4</a:t>
            </a:r>
          </a:p>
          <a:p>
            <a:pPr lvl="0">
              <a:defRPr/>
            </a:pPr>
            <a:r>
              <a:rPr lang="en-US" altLang="ko-KR" sz="1600" b="1">
                <a:latin typeface="HY견고딕"/>
                <a:ea typeface="HY견고딕"/>
              </a:rPr>
              <a:t>1</a:t>
            </a:r>
            <a:r>
              <a:rPr lang="ko-KR" altLang="en-US" sz="1600" b="1">
                <a:latin typeface="HY견고딕"/>
                <a:ea typeface="HY견고딕"/>
              </a:rPr>
              <a:t>번째 정수</a:t>
            </a:r>
            <a:r>
              <a:rPr lang="en-US" altLang="ko-KR" sz="1600" b="1">
                <a:latin typeface="HY견고딕"/>
                <a:ea typeface="HY견고딕"/>
              </a:rPr>
              <a:t>: </a:t>
            </a:r>
            <a:r>
              <a:rPr lang="en-US" altLang="ko-KR" sz="1600" b="1">
                <a:solidFill>
                  <a:srgbClr val="00B050"/>
                </a:solidFill>
                <a:latin typeface="HY견고딕"/>
                <a:ea typeface="HY견고딕"/>
              </a:rPr>
              <a:t>4</a:t>
            </a:r>
          </a:p>
          <a:p>
            <a:pPr lvl="0">
              <a:defRPr/>
            </a:pPr>
            <a:r>
              <a:rPr lang="en-US" altLang="ko-KR" sz="1600" b="1">
                <a:latin typeface="HY견고딕"/>
                <a:ea typeface="HY견고딕"/>
              </a:rPr>
              <a:t>2</a:t>
            </a:r>
            <a:r>
              <a:rPr lang="ko-KR" altLang="en-US" sz="1600" b="1">
                <a:latin typeface="HY견고딕"/>
                <a:ea typeface="HY견고딕"/>
              </a:rPr>
              <a:t>번째 정수</a:t>
            </a:r>
            <a:r>
              <a:rPr lang="en-US" altLang="ko-KR" sz="1600" b="1">
                <a:latin typeface="HY견고딕"/>
                <a:ea typeface="HY견고딕"/>
              </a:rPr>
              <a:t>: </a:t>
            </a:r>
            <a:r>
              <a:rPr lang="en-US" altLang="ko-KR" sz="1600" b="1">
                <a:solidFill>
                  <a:srgbClr val="00B050"/>
                </a:solidFill>
                <a:latin typeface="HY견고딕"/>
                <a:ea typeface="HY견고딕"/>
              </a:rPr>
              <a:t>20</a:t>
            </a:r>
          </a:p>
          <a:p>
            <a:pPr lvl="0">
              <a:defRPr/>
            </a:pPr>
            <a:r>
              <a:rPr lang="en-US" altLang="ko-KR" sz="1600" b="1">
                <a:latin typeface="HY견고딕"/>
                <a:ea typeface="HY견고딕"/>
              </a:rPr>
              <a:t>3</a:t>
            </a:r>
            <a:r>
              <a:rPr lang="ko-KR" altLang="en-US" sz="1600" b="1">
                <a:latin typeface="HY견고딕"/>
                <a:ea typeface="HY견고딕"/>
              </a:rPr>
              <a:t>번째 정수</a:t>
            </a:r>
            <a:r>
              <a:rPr lang="en-US" altLang="ko-KR" sz="1600" b="1">
                <a:latin typeface="HY견고딕"/>
                <a:ea typeface="HY견고딕"/>
              </a:rPr>
              <a:t>: </a:t>
            </a:r>
            <a:r>
              <a:rPr lang="en-US" altLang="ko-KR" sz="1600" b="1">
                <a:solidFill>
                  <a:srgbClr val="00B050"/>
                </a:solidFill>
                <a:latin typeface="HY견고딕"/>
                <a:ea typeface="HY견고딕"/>
              </a:rPr>
              <a:t>-5</a:t>
            </a:r>
          </a:p>
          <a:p>
            <a:pPr lvl="0">
              <a:defRPr/>
            </a:pPr>
            <a:r>
              <a:rPr lang="en-US" altLang="ko-KR" sz="1600" b="1">
                <a:latin typeface="HY견고딕"/>
                <a:ea typeface="HY견고딕"/>
              </a:rPr>
              <a:t>4</a:t>
            </a:r>
            <a:r>
              <a:rPr lang="ko-KR" altLang="en-US" sz="1600" b="1">
                <a:latin typeface="HY견고딕"/>
                <a:ea typeface="HY견고딕"/>
              </a:rPr>
              <a:t>번째 정수</a:t>
            </a:r>
            <a:r>
              <a:rPr lang="en-US" altLang="ko-KR" sz="1600" b="1">
                <a:latin typeface="HY견고딕"/>
                <a:ea typeface="HY견고딕"/>
              </a:rPr>
              <a:t>: </a:t>
            </a:r>
            <a:r>
              <a:rPr lang="en-US" altLang="ko-KR" sz="1600" b="1">
                <a:solidFill>
                  <a:srgbClr val="00B050"/>
                </a:solidFill>
                <a:latin typeface="HY견고딕"/>
                <a:ea typeface="HY견고딕"/>
              </a:rPr>
              <a:t>9</a:t>
            </a:r>
          </a:p>
          <a:p>
            <a:pPr lvl="0">
              <a:defRPr/>
            </a:pPr>
            <a:r>
              <a:rPr lang="ko-KR" altLang="en-US" sz="1600" b="1">
                <a:latin typeface="HY견고딕"/>
                <a:ea typeface="HY견고딕"/>
              </a:rPr>
              <a:t>평균 </a:t>
            </a:r>
            <a:r>
              <a:rPr lang="en-US" altLang="ko-KR" sz="1600" b="1">
                <a:latin typeface="HY견고딕"/>
                <a:ea typeface="HY견고딕"/>
              </a:rPr>
              <a:t>= 7</a:t>
            </a:r>
            <a:endParaRPr lang="ko-KR" altLang="en-US" sz="1600" b="1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동적 할당 메모리 초기화 및 </a:t>
            </a:r>
            <a:r>
              <a:rPr lang="en-US" altLang="ko-KR" b="1" dirty="0">
                <a:latin typeface="HY견고딕"/>
                <a:ea typeface="HY견고딕"/>
              </a:rPr>
              <a:t>delete </a:t>
            </a:r>
            <a:r>
              <a:rPr lang="ko-KR" altLang="en-US" b="1" dirty="0">
                <a:latin typeface="HY견고딕"/>
                <a:ea typeface="HY견고딕"/>
              </a:rPr>
              <a:t>시 유의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17646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동적 할당 메모리 초기화</a:t>
            </a: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동적 할당 시 초기화</a:t>
            </a:r>
          </a:p>
          <a:p>
            <a:pPr lvl="0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0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0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배열은 동적 할당 시 초기화 불가능</a:t>
            </a: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defRPr/>
            </a:pPr>
            <a:endParaRPr lang="en-US" altLang="ko-KR" b="1" dirty="0"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17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31639" y="2250883"/>
            <a:ext cx="684076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b="1" dirty="0">
                <a:solidFill>
                  <a:srgbClr val="0000FF"/>
                </a:solidFill>
                <a:latin typeface="HY견고딕"/>
                <a:ea typeface="HY견고딕"/>
              </a:rPr>
              <a:t>데이터타입 *포인터변수 </a:t>
            </a:r>
            <a:r>
              <a:rPr lang="en-US" altLang="ko-KR" sz="2000" b="1" dirty="0">
                <a:solidFill>
                  <a:srgbClr val="0000FF"/>
                </a:solidFill>
                <a:latin typeface="HY견고딕"/>
                <a:ea typeface="HY견고딕"/>
              </a:rPr>
              <a:t>=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 new </a:t>
            </a:r>
            <a:r>
              <a:rPr lang="ko-KR" altLang="en-US" sz="2000" b="1" dirty="0">
                <a:solidFill>
                  <a:srgbClr val="0000FF"/>
                </a:solidFill>
                <a:latin typeface="HY견고딕"/>
                <a:ea typeface="HY견고딕"/>
              </a:rPr>
              <a:t>데이터타입</a:t>
            </a:r>
            <a:r>
              <a:rPr lang="en-US" altLang="ko-KR" sz="2000" b="1" dirty="0">
                <a:solidFill>
                  <a:srgbClr val="0000FF"/>
                </a:solidFill>
                <a:latin typeface="HY견고딕"/>
                <a:ea typeface="HY견고딕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latin typeface="HY견고딕"/>
                <a:ea typeface="HY견고딕"/>
              </a:rPr>
              <a:t>초기값</a:t>
            </a:r>
            <a:r>
              <a:rPr lang="en-US" altLang="ko-KR" sz="2000" b="1" dirty="0">
                <a:solidFill>
                  <a:srgbClr val="0000FF"/>
                </a:solidFill>
                <a:latin typeface="HY견고딕"/>
                <a:ea typeface="HY견고딕"/>
              </a:rPr>
              <a:t>);</a:t>
            </a:r>
            <a:endParaRPr lang="ko-KR" altLang="en-US" sz="2000" b="1" dirty="0">
              <a:solidFill>
                <a:srgbClr val="0000FF"/>
              </a:solidFill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38" y="2872351"/>
            <a:ext cx="7488833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int *pInt = new int(20); </a:t>
            </a:r>
            <a:r>
              <a:rPr lang="en-US" altLang="ko-KR" sz="1600" b="1">
                <a:solidFill>
                  <a:srgbClr val="92D050"/>
                </a:solidFill>
                <a:latin typeface="HY견고딕"/>
                <a:ea typeface="HY견고딕"/>
              </a:rPr>
              <a:t>// 20</a:t>
            </a:r>
            <a:r>
              <a:rPr lang="ko-KR" altLang="en-US" sz="1600" b="1">
                <a:solidFill>
                  <a:srgbClr val="92D050"/>
                </a:solidFill>
                <a:latin typeface="HY견고딕"/>
                <a:ea typeface="HY견고딕"/>
              </a:rPr>
              <a:t>으로 초기화된 </a:t>
            </a:r>
            <a:r>
              <a:rPr lang="en-US" altLang="ko-KR" sz="1600" b="1">
                <a:solidFill>
                  <a:srgbClr val="92D050"/>
                </a:solidFill>
                <a:latin typeface="HY견고딕"/>
                <a:ea typeface="HY견고딕"/>
              </a:rPr>
              <a:t>int </a:t>
            </a:r>
            <a:r>
              <a:rPr lang="ko-KR" altLang="en-US" sz="1600" b="1">
                <a:solidFill>
                  <a:srgbClr val="92D050"/>
                </a:solidFill>
                <a:latin typeface="HY견고딕"/>
                <a:ea typeface="HY견고딕"/>
              </a:rPr>
              <a:t>타입 할당</a:t>
            </a:r>
          </a:p>
          <a:p>
            <a:pPr latinLnBrk="0">
              <a:defRPr/>
            </a:pP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char *pChar = new char('a');  </a:t>
            </a:r>
            <a:r>
              <a:rPr lang="en-US" altLang="ko-KR" sz="1600" b="1">
                <a:solidFill>
                  <a:srgbClr val="92D050"/>
                </a:solidFill>
                <a:latin typeface="HY견고딕"/>
                <a:ea typeface="HY견고딕"/>
              </a:rPr>
              <a:t>// ‘a’</a:t>
            </a:r>
            <a:r>
              <a:rPr lang="ko-KR" altLang="en-US" sz="1600" b="1">
                <a:solidFill>
                  <a:srgbClr val="92D050"/>
                </a:solidFill>
                <a:latin typeface="HY견고딕"/>
                <a:ea typeface="HY견고딕"/>
              </a:rPr>
              <a:t>로 초기화된 </a:t>
            </a:r>
            <a:r>
              <a:rPr lang="en-US" altLang="ko-KR" sz="1600" b="1">
                <a:solidFill>
                  <a:srgbClr val="92D050"/>
                </a:solidFill>
                <a:latin typeface="HY견고딕"/>
                <a:ea typeface="HY견고딕"/>
              </a:rPr>
              <a:t>char </a:t>
            </a:r>
            <a:r>
              <a:rPr lang="ko-KR" altLang="en-US" sz="1600" b="1">
                <a:solidFill>
                  <a:srgbClr val="92D050"/>
                </a:solidFill>
                <a:latin typeface="HY견고딕"/>
                <a:ea typeface="HY견고딕"/>
              </a:rPr>
              <a:t>타입 할당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37" y="4809345"/>
            <a:ext cx="7600959" cy="694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>
                <a:latin typeface="HY견고딕"/>
                <a:ea typeface="HY견고딕"/>
              </a:rPr>
              <a:t>int *pArray = new int [10]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(20)</a:t>
            </a:r>
            <a:r>
              <a:rPr lang="en-US" altLang="ko-KR" sz="2000" b="1">
                <a:latin typeface="HY견고딕"/>
                <a:ea typeface="HY견고딕"/>
              </a:rPr>
              <a:t>; </a:t>
            </a:r>
            <a:r>
              <a:rPr lang="en-US" altLang="ko-KR" sz="1600" b="1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1600" b="1">
                <a:solidFill>
                  <a:srgbClr val="92D050"/>
                </a:solidFill>
                <a:latin typeface="HY견고딕"/>
                <a:ea typeface="HY견고딕"/>
              </a:rPr>
              <a:t>구문 오류</a:t>
            </a:r>
            <a:r>
              <a:rPr lang="en-US" altLang="ko-KR" sz="1600" b="1">
                <a:solidFill>
                  <a:srgbClr val="92D050"/>
                </a:solidFill>
                <a:latin typeface="HY견고딕"/>
                <a:ea typeface="HY견고딕"/>
              </a:rPr>
              <a:t>. </a:t>
            </a:r>
            <a:r>
              <a:rPr lang="ko-KR" altLang="en-US" sz="1600" b="1">
                <a:solidFill>
                  <a:srgbClr val="92D050"/>
                </a:solidFill>
                <a:latin typeface="HY견고딕"/>
                <a:ea typeface="HY견고딕"/>
              </a:rPr>
              <a:t>컴파일 오류 발생</a:t>
            </a:r>
          </a:p>
          <a:p>
            <a:pPr latinLnBrk="0">
              <a:defRPr/>
            </a:pPr>
            <a:r>
              <a:rPr lang="en-US" altLang="ko-KR" sz="2000" b="1">
                <a:latin typeface="HY견고딕"/>
                <a:ea typeface="HY견고딕"/>
              </a:rPr>
              <a:t>int *pArray = new int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(20)</a:t>
            </a:r>
            <a:r>
              <a:rPr lang="en-US" altLang="ko-KR" sz="2000" b="1">
                <a:latin typeface="HY견고딕"/>
                <a:ea typeface="HY견고딕"/>
              </a:rPr>
              <a:t>[10]; </a:t>
            </a:r>
            <a:r>
              <a:rPr lang="en-US" altLang="ko-KR" sz="1600" b="1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1600" b="1">
                <a:solidFill>
                  <a:srgbClr val="92D050"/>
                </a:solidFill>
                <a:latin typeface="HY견고딕"/>
                <a:ea typeface="HY견고딕"/>
              </a:rPr>
              <a:t>구문 오류</a:t>
            </a:r>
            <a:r>
              <a:rPr lang="en-US" altLang="ko-KR" sz="1600" b="1">
                <a:solidFill>
                  <a:srgbClr val="92D050"/>
                </a:solidFill>
                <a:latin typeface="HY견고딕"/>
                <a:ea typeface="HY견고딕"/>
              </a:rPr>
              <a:t>. </a:t>
            </a:r>
            <a:r>
              <a:rPr lang="ko-KR" altLang="en-US" sz="1600" b="1">
                <a:solidFill>
                  <a:srgbClr val="92D050"/>
                </a:solidFill>
                <a:latin typeface="HY견고딕"/>
                <a:ea typeface="HY견고딕"/>
              </a:rPr>
              <a:t>컴파일 오류 발생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동적 할당 메모리 초기화 및 </a:t>
            </a:r>
            <a:r>
              <a:rPr lang="en-US" altLang="ko-KR" b="1">
                <a:latin typeface="HY견고딕"/>
                <a:ea typeface="HY견고딕"/>
              </a:rPr>
              <a:t>delete </a:t>
            </a:r>
            <a:r>
              <a:rPr lang="ko-KR" altLang="en-US" b="1">
                <a:latin typeface="HY견고딕"/>
                <a:ea typeface="HY견고딕"/>
              </a:rPr>
              <a:t>시 유의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176464"/>
          </a:xfrm>
        </p:spPr>
        <p:txBody>
          <a:bodyPr>
            <a:normAutofit/>
          </a:bodyPr>
          <a:lstStyle/>
          <a:p>
            <a:pPr lvl="1">
              <a:defRPr/>
            </a:pPr>
            <a:endParaRPr lang="en-US" altLang="ko-KR" b="1">
              <a:latin typeface="HY견고딕"/>
              <a:ea typeface="HY견고딕"/>
            </a:endParaRPr>
          </a:p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delete</a:t>
            </a:r>
            <a:r>
              <a:rPr lang="ko-KR" altLang="en-US" b="1">
                <a:latin typeface="HY견고딕"/>
                <a:ea typeface="HY견고딕"/>
              </a:rPr>
              <a:t>시 </a:t>
            </a:r>
            <a:r>
              <a:rPr lang="en-US" altLang="ko-KR" b="1">
                <a:latin typeface="HY견고딕"/>
                <a:ea typeface="HY견고딕"/>
              </a:rPr>
              <a:t>[] </a:t>
            </a:r>
            <a:r>
              <a:rPr lang="ko-KR" altLang="en-US" b="1">
                <a:latin typeface="HY견고딕"/>
                <a:ea typeface="HY견고딕"/>
              </a:rPr>
              <a:t>생략</a:t>
            </a:r>
          </a:p>
          <a:p>
            <a:pPr lvl="0">
              <a:defRPr/>
            </a:pPr>
            <a:endParaRPr lang="en-US" altLang="ko-KR" b="1"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b="1">
                <a:latin typeface="HY견고딕"/>
                <a:ea typeface="HY견고딕"/>
              </a:rPr>
              <a:t>컴파일 오류는 아니지만 비정상적인 반환</a:t>
            </a:r>
          </a:p>
          <a:p>
            <a:pPr lvl="1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03648" y="3284984"/>
            <a:ext cx="7560840" cy="16089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>
                <a:latin typeface="HY견고딕"/>
                <a:ea typeface="HY견고딕"/>
              </a:rPr>
              <a:t>int *p = new int [10];</a:t>
            </a:r>
          </a:p>
          <a:p>
            <a:pPr latinLnBrk="0">
              <a:defRPr/>
            </a:pP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delete p;  </a:t>
            </a:r>
            <a:r>
              <a:rPr lang="en-US" altLang="ko-KR" sz="2000" b="1">
                <a:latin typeface="HY견고딕"/>
                <a:ea typeface="HY견고딕"/>
              </a:rPr>
              <a:t>  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>
                <a:solidFill>
                  <a:srgbClr val="FF0000"/>
                </a:solidFill>
                <a:latin typeface="HY견고딕"/>
                <a:ea typeface="HY견고딕"/>
              </a:rPr>
              <a:t>비정상 반환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. delete [] p;</a:t>
            </a:r>
            <a:r>
              <a:rPr lang="ko-KR" altLang="en-US" sz="2000" b="1">
                <a:solidFill>
                  <a:srgbClr val="FF0000"/>
                </a:solidFill>
                <a:latin typeface="HY견고딕"/>
                <a:ea typeface="HY견고딕"/>
              </a:rPr>
              <a:t>로 하여야 함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.</a:t>
            </a:r>
          </a:p>
          <a:p>
            <a:pPr latinLnBrk="0">
              <a:defRPr/>
            </a:pPr>
            <a:endParaRPr lang="ko-KR" altLang="en-US" sz="2000" b="1">
              <a:latin typeface="HY견고딕"/>
              <a:ea typeface="HY견고딕"/>
            </a:endParaRPr>
          </a:p>
          <a:p>
            <a:pPr latinLnBrk="0">
              <a:defRPr/>
            </a:pPr>
            <a:r>
              <a:rPr lang="en-US" altLang="ko-KR" sz="2000" b="1">
                <a:latin typeface="HY견고딕"/>
                <a:ea typeface="HY견고딕"/>
              </a:rPr>
              <a:t>int *q = new int;</a:t>
            </a:r>
          </a:p>
          <a:p>
            <a:pPr latinLnBrk="0">
              <a:defRPr/>
            </a:pP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delete [] q;</a:t>
            </a:r>
            <a:r>
              <a:rPr lang="en-US" altLang="ko-KR" sz="2000" b="1">
                <a:latin typeface="HY견고딕"/>
                <a:ea typeface="HY견고딕"/>
              </a:rPr>
              <a:t>      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>
                <a:solidFill>
                  <a:srgbClr val="FF0000"/>
                </a:solidFill>
                <a:latin typeface="HY견고딕"/>
                <a:ea typeface="HY견고딕"/>
              </a:rPr>
              <a:t>비정상 반환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. delete q;</a:t>
            </a:r>
            <a:r>
              <a:rPr lang="ko-KR" altLang="en-US" sz="2000" b="1">
                <a:solidFill>
                  <a:srgbClr val="FF0000"/>
                </a:solidFill>
                <a:latin typeface="HY견고딕"/>
                <a:ea typeface="HY견고딕"/>
              </a:rPr>
              <a:t>로 하여야 함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.</a:t>
            </a:r>
            <a:endParaRPr lang="ko-KR" altLang="en-US" sz="2000" b="1">
              <a:solidFill>
                <a:srgbClr val="FF0000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객체의 동적 생성 및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19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409100"/>
            <a:ext cx="911803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dirty="0">
                <a:latin typeface="HY견고딕"/>
                <a:ea typeface="HY견고딕"/>
              </a:rPr>
              <a:t>클래스명 *포인터변수 </a:t>
            </a:r>
            <a:r>
              <a:rPr lang="en-US" altLang="ko-KR" sz="2400" b="1" dirty="0">
                <a:latin typeface="HY견고딕"/>
                <a:ea typeface="HY견고딕"/>
              </a:rPr>
              <a:t>= </a:t>
            </a: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new</a:t>
            </a:r>
            <a:r>
              <a:rPr lang="en-US" altLang="ko-KR" sz="2400" b="1" dirty="0">
                <a:latin typeface="HY견고딕"/>
                <a:ea typeface="HY견고딕"/>
              </a:rPr>
              <a:t> </a:t>
            </a:r>
            <a:r>
              <a:rPr lang="ko-KR" altLang="en-US" sz="2400" b="1" dirty="0" err="1">
                <a:latin typeface="HY견고딕"/>
                <a:ea typeface="HY견고딕"/>
              </a:rPr>
              <a:t>클래스명</a:t>
            </a:r>
            <a:r>
              <a:rPr lang="en-US" altLang="ko-KR" sz="2400" b="1" dirty="0">
                <a:latin typeface="HY견고딕"/>
                <a:ea typeface="HY견고딕"/>
              </a:rPr>
              <a:t>;</a:t>
            </a:r>
          </a:p>
          <a:p>
            <a:pPr latinLnBrk="0">
              <a:defRPr/>
            </a:pPr>
            <a:endParaRPr lang="ko-KR" altLang="en-US" sz="2400" b="1" dirty="0">
              <a:latin typeface="HY견고딕"/>
              <a:ea typeface="HY견고딕"/>
            </a:endParaRPr>
          </a:p>
          <a:p>
            <a:pPr latinLnBrk="0">
              <a:defRPr/>
            </a:pPr>
            <a:r>
              <a:rPr lang="ko-KR" altLang="en-US" sz="2400" b="1" dirty="0">
                <a:latin typeface="HY견고딕"/>
                <a:ea typeface="HY견고딕"/>
              </a:rPr>
              <a:t>클래스명 *포인터변수 </a:t>
            </a:r>
            <a:r>
              <a:rPr lang="en-US" altLang="ko-KR" sz="2400" b="1" dirty="0">
                <a:latin typeface="HY견고딕"/>
                <a:ea typeface="HY견고딕"/>
              </a:rPr>
              <a:t>= </a:t>
            </a: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new</a:t>
            </a:r>
            <a:r>
              <a:rPr lang="en-US" altLang="ko-KR" sz="2400" b="1" dirty="0">
                <a:latin typeface="HY견고딕"/>
                <a:ea typeface="HY견고딕"/>
              </a:rPr>
              <a:t> </a:t>
            </a:r>
            <a:r>
              <a:rPr lang="ko-KR" altLang="en-US" sz="2400" b="1" dirty="0" err="1">
                <a:latin typeface="HY견고딕"/>
                <a:ea typeface="HY견고딕"/>
              </a:rPr>
              <a:t>클래스명</a:t>
            </a:r>
            <a:r>
              <a:rPr lang="en-US" altLang="ko-KR" sz="2400" b="1" dirty="0">
                <a:latin typeface="HY견고딕"/>
                <a:ea typeface="HY견고딕"/>
              </a:rPr>
              <a:t>(</a:t>
            </a:r>
            <a:r>
              <a:rPr lang="ko-KR" altLang="en-US" sz="2400" b="1" dirty="0">
                <a:latin typeface="HY견고딕"/>
                <a:ea typeface="HY견고딕"/>
              </a:rPr>
              <a:t>생성자매개변수리스트</a:t>
            </a:r>
            <a:r>
              <a:rPr lang="en-US" altLang="ko-KR" sz="2400" b="1" dirty="0">
                <a:latin typeface="HY견고딕"/>
                <a:ea typeface="HY견고딕"/>
              </a:rPr>
              <a:t>);</a:t>
            </a:r>
          </a:p>
          <a:p>
            <a:pPr latinLnBrk="0">
              <a:defRPr/>
            </a:pPr>
            <a:endParaRPr lang="en-US" altLang="ko-KR" sz="2400" b="1" dirty="0">
              <a:latin typeface="HY견고딕"/>
              <a:ea typeface="HY견고딕"/>
            </a:endParaRPr>
          </a:p>
          <a:p>
            <a:pPr latinLnBrk="0">
              <a:defRPr/>
            </a:pP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delete</a:t>
            </a:r>
            <a:r>
              <a:rPr lang="en-US" altLang="ko-KR" sz="2400" b="1" dirty="0">
                <a:latin typeface="HY견고딕"/>
                <a:ea typeface="HY견고딕"/>
              </a:rPr>
              <a:t> </a:t>
            </a:r>
            <a:r>
              <a:rPr lang="ko-KR" altLang="en-US" sz="2400" b="1" dirty="0" err="1">
                <a:latin typeface="HY견고딕"/>
                <a:ea typeface="HY견고딕"/>
              </a:rPr>
              <a:t>포인터변수</a:t>
            </a:r>
            <a:r>
              <a:rPr lang="en-US" altLang="ko-KR" sz="2400" b="1" dirty="0">
                <a:latin typeface="HY견고딕"/>
                <a:ea typeface="HY견고딕"/>
              </a:rPr>
              <a:t>;</a:t>
            </a:r>
            <a:endParaRPr lang="ko-KR" altLang="en-US" sz="2400" b="1" dirty="0">
              <a:latin typeface="HY견고딕"/>
              <a:ea typeface="HY견고딕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962" y="1975247"/>
            <a:ext cx="8644702" cy="4882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정적 메모리 할당과 동적 메모리 할당</a:t>
            </a:r>
          </a:p>
        </p:txBody>
      </p:sp>
      <p:pic>
        <p:nvPicPr>
          <p:cNvPr id="2049" name="_x258441264" descr="EMB00002e504e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6544" y="1403775"/>
            <a:ext cx="8239011" cy="34653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endParaRPr lang="en-US" altLang="en-US" dirty="0">
              <a:latin typeface="HY견고딕"/>
              <a:ea typeface="HY견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9448" y="1922548"/>
            <a:ext cx="7965101" cy="44816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#include &lt;</a:t>
            </a:r>
            <a:r>
              <a:rPr lang="en-US" altLang="ko-KR" sz="2400" b="1" dirty="0" err="1">
                <a:latin typeface="HY견고딕"/>
                <a:ea typeface="HY견고딕"/>
              </a:rPr>
              <a:t>iostream</a:t>
            </a:r>
            <a:r>
              <a:rPr lang="en-US" altLang="ko-KR" sz="2400" b="1" dirty="0">
                <a:latin typeface="HY견고딕"/>
                <a:ea typeface="HY견고딕"/>
              </a:rPr>
              <a:t>&gt;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using namespace </a:t>
            </a:r>
            <a:r>
              <a:rPr lang="en-US" altLang="ko-KR" sz="2400" b="1" dirty="0" err="1">
                <a:latin typeface="HY견고딕"/>
                <a:ea typeface="HY견고딕"/>
              </a:rPr>
              <a:t>std</a:t>
            </a:r>
            <a:r>
              <a:rPr lang="en-US" altLang="ko-KR" sz="24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class Circle {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</a:t>
            </a:r>
            <a:r>
              <a:rPr lang="en-US" altLang="ko-KR" sz="2400" b="1" dirty="0" err="1">
                <a:latin typeface="HY견고딕"/>
                <a:ea typeface="HY견고딕"/>
              </a:rPr>
              <a:t>int</a:t>
            </a:r>
            <a:r>
              <a:rPr lang="en-US" altLang="ko-KR" sz="2400" b="1" dirty="0">
                <a:latin typeface="HY견고딕"/>
                <a:ea typeface="HY견고딕"/>
              </a:rPr>
              <a:t> radius; 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</a:t>
            </a: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Circle(); </a:t>
            </a:r>
          </a:p>
          <a:p>
            <a:pPr defTabSz="179999">
              <a:defRPr/>
            </a:pP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	Circle(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/>
                <a:ea typeface="HY견고딕"/>
              </a:rPr>
              <a:t>int</a:t>
            </a: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 r);</a:t>
            </a:r>
          </a:p>
          <a:p>
            <a:pPr defTabSz="179999">
              <a:defRPr/>
            </a:pP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	~Circle();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void </a:t>
            </a:r>
            <a:r>
              <a:rPr lang="en-US" altLang="ko-KR" sz="2400" b="1" dirty="0" err="1">
                <a:latin typeface="HY견고딕"/>
                <a:ea typeface="HY견고딕"/>
              </a:rPr>
              <a:t>setRadius</a:t>
            </a:r>
            <a:r>
              <a:rPr lang="en-US" altLang="ko-KR" sz="2400" b="1" dirty="0">
                <a:latin typeface="HY견고딕"/>
                <a:ea typeface="HY견고딕"/>
              </a:rPr>
              <a:t>(</a:t>
            </a:r>
            <a:r>
              <a:rPr lang="en-US" altLang="ko-KR" sz="2400" b="1" dirty="0" err="1">
                <a:latin typeface="HY견고딕"/>
                <a:ea typeface="HY견고딕"/>
              </a:rPr>
              <a:t>int</a:t>
            </a:r>
            <a:r>
              <a:rPr lang="en-US" altLang="ko-KR" sz="2400" b="1" dirty="0">
                <a:latin typeface="HY견고딕"/>
                <a:ea typeface="HY견고딕"/>
              </a:rPr>
              <a:t> r) { radius = r; }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double </a:t>
            </a:r>
            <a:r>
              <a:rPr lang="en-US" altLang="ko-KR" sz="2400" b="1" dirty="0" err="1">
                <a:latin typeface="HY견고딕"/>
                <a:ea typeface="HY견고딕"/>
              </a:rPr>
              <a:t>getArea</a:t>
            </a:r>
            <a:r>
              <a:rPr lang="en-US" altLang="ko-KR" sz="2400" b="1" dirty="0">
                <a:latin typeface="HY견고딕"/>
                <a:ea typeface="HY견고딕"/>
              </a:rPr>
              <a:t>() { return 3.14*radius*radius; }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}; </a:t>
            </a:r>
          </a:p>
          <a:p>
            <a:pPr defTabSz="179999">
              <a:defRPr/>
            </a:pPr>
            <a:endParaRPr lang="en-US" altLang="ko-KR" sz="2400" b="1" dirty="0">
              <a:latin typeface="HY견고딕"/>
              <a:ea typeface="HY견고딕"/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>
          <a:xfrm>
            <a:off x="495299" y="156592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775F55"/>
                </a:solidFill>
                <a:latin typeface="HY견고딕"/>
                <a:ea typeface="HY견고딕"/>
              </a:rPr>
              <a:t>예제 </a:t>
            </a:r>
            <a:r>
              <a:rPr kumimoji="0" lang="en-US" altLang="ko-KR" sz="3200" b="1" i="0" u="none" strike="noStrike" kern="1200" cap="none" spc="0" normalizeH="0" baseline="0">
                <a:solidFill>
                  <a:srgbClr val="775F55"/>
                </a:solidFill>
                <a:latin typeface="HY견고딕"/>
                <a:ea typeface="HY견고딕"/>
              </a:rPr>
              <a:t>4-7 Circle </a:t>
            </a:r>
            <a:r>
              <a:rPr kumimoji="0" lang="ko-KR" altLang="en-US" sz="3200" b="1" i="0" u="none" strike="noStrike" kern="1200" cap="none" spc="0" normalizeH="0" baseline="0">
                <a:solidFill>
                  <a:srgbClr val="775F55"/>
                </a:solidFill>
                <a:latin typeface="HY견고딕"/>
                <a:ea typeface="HY견고딕"/>
              </a:rPr>
              <a:t>객체의 동적 생성 및 반환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71838" y="1484784"/>
            <a:ext cx="8397150" cy="44809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endParaRPr lang="en-US" altLang="ko-KR" sz="24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Circle::Circle() {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radius = 1;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</a:t>
            </a:r>
            <a:r>
              <a:rPr lang="en-US" altLang="ko-KR" sz="2400" b="1" dirty="0" err="1">
                <a:latin typeface="HY견고딕"/>
                <a:ea typeface="HY견고딕"/>
              </a:rPr>
              <a:t>cout</a:t>
            </a:r>
            <a:r>
              <a:rPr lang="en-US" altLang="ko-KR" sz="2400" b="1" dirty="0">
                <a:latin typeface="HY견고딕"/>
                <a:ea typeface="HY견고딕"/>
              </a:rPr>
              <a:t> &lt;&lt; "</a:t>
            </a:r>
            <a:r>
              <a:rPr lang="ko-KR" altLang="en-US" sz="2400" b="1" dirty="0">
                <a:latin typeface="HY견고딕"/>
                <a:ea typeface="HY견고딕"/>
              </a:rPr>
              <a:t>생성자 실행 </a:t>
            </a:r>
            <a:r>
              <a:rPr lang="en-US" altLang="ko-KR" sz="2400" b="1" dirty="0">
                <a:latin typeface="HY견고딕"/>
                <a:ea typeface="HY견고딕"/>
              </a:rPr>
              <a:t>radius = " &lt;&lt; radius &lt;&lt; </a:t>
            </a:r>
            <a:r>
              <a:rPr lang="en-US" altLang="ko-KR" sz="2400" b="1" dirty="0" err="1">
                <a:latin typeface="HY견고딕"/>
                <a:ea typeface="HY견고딕"/>
              </a:rPr>
              <a:t>endl</a:t>
            </a:r>
            <a:r>
              <a:rPr lang="en-US" altLang="ko-KR" sz="24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Circle::Circle(int r) {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radius = r;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</a:t>
            </a:r>
            <a:r>
              <a:rPr lang="en-US" altLang="ko-KR" sz="2400" b="1" dirty="0" err="1">
                <a:latin typeface="HY견고딕"/>
                <a:ea typeface="HY견고딕"/>
              </a:rPr>
              <a:t>cout</a:t>
            </a:r>
            <a:r>
              <a:rPr lang="en-US" altLang="ko-KR" sz="2400" b="1" dirty="0">
                <a:latin typeface="HY견고딕"/>
                <a:ea typeface="HY견고딕"/>
              </a:rPr>
              <a:t> &lt;&lt; "</a:t>
            </a:r>
            <a:r>
              <a:rPr lang="ko-KR" altLang="en-US" sz="2400" b="1" dirty="0">
                <a:latin typeface="HY견고딕"/>
                <a:ea typeface="HY견고딕"/>
              </a:rPr>
              <a:t>생성자 실행 </a:t>
            </a:r>
            <a:r>
              <a:rPr lang="en-US" altLang="ko-KR" sz="2400" b="1" dirty="0">
                <a:latin typeface="HY견고딕"/>
                <a:ea typeface="HY견고딕"/>
              </a:rPr>
              <a:t>radius = " &lt;&lt; radius &lt;&lt; </a:t>
            </a:r>
            <a:r>
              <a:rPr lang="en-US" altLang="ko-KR" sz="2400" b="1" dirty="0" err="1">
                <a:latin typeface="HY견고딕"/>
                <a:ea typeface="HY견고딕"/>
              </a:rPr>
              <a:t>endl</a:t>
            </a:r>
            <a:r>
              <a:rPr lang="en-US" altLang="ko-KR" sz="24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Circle::~Circle() {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	</a:t>
            </a:r>
            <a:r>
              <a:rPr lang="en-US" altLang="ko-KR" sz="2400" b="1" dirty="0" err="1">
                <a:latin typeface="HY견고딕"/>
                <a:ea typeface="HY견고딕"/>
              </a:rPr>
              <a:t>cout</a:t>
            </a:r>
            <a:r>
              <a:rPr lang="en-US" altLang="ko-KR" sz="2400" b="1" dirty="0">
                <a:latin typeface="HY견고딕"/>
                <a:ea typeface="HY견고딕"/>
              </a:rPr>
              <a:t> &lt;&lt; "</a:t>
            </a:r>
            <a:r>
              <a:rPr lang="ko-KR" altLang="en-US" sz="2400" b="1" dirty="0" err="1">
                <a:latin typeface="HY견고딕"/>
                <a:ea typeface="HY견고딕"/>
              </a:rPr>
              <a:t>소멸자</a:t>
            </a:r>
            <a:r>
              <a:rPr lang="ko-KR" altLang="en-US" sz="2400" b="1" dirty="0">
                <a:latin typeface="HY견고딕"/>
                <a:ea typeface="HY견고딕"/>
              </a:rPr>
              <a:t> 실행 </a:t>
            </a:r>
            <a:r>
              <a:rPr lang="en-US" altLang="ko-KR" sz="2400" b="1" dirty="0">
                <a:latin typeface="HY견고딕"/>
                <a:ea typeface="HY견고딕"/>
              </a:rPr>
              <a:t>radius = " &lt;&lt; radius &lt;&lt; </a:t>
            </a:r>
            <a:r>
              <a:rPr lang="en-US" altLang="ko-KR" sz="2400" b="1" dirty="0" err="1">
                <a:latin typeface="HY견고딕"/>
                <a:ea typeface="HY견고딕"/>
              </a:rPr>
              <a:t>endl</a:t>
            </a:r>
            <a:r>
              <a:rPr lang="en-US" altLang="ko-KR" sz="24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 vert="horz" anchor="ctr">
            <a:norm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775F55"/>
                </a:solidFill>
                <a:latin typeface="HY견고딕"/>
                <a:ea typeface="HY견고딕"/>
              </a:rPr>
              <a:t>예제 </a:t>
            </a:r>
            <a:r>
              <a:rPr kumimoji="0" lang="en-US" altLang="ko-KR" sz="3200" b="1" i="0" u="none" strike="noStrike" kern="1200" cap="none" spc="0" normalizeH="0" baseline="0">
                <a:solidFill>
                  <a:srgbClr val="775F55"/>
                </a:solidFill>
                <a:latin typeface="HY견고딕"/>
                <a:ea typeface="HY견고딕"/>
              </a:rPr>
              <a:t>4-7 Circle </a:t>
            </a:r>
            <a:r>
              <a:rPr kumimoji="0" lang="ko-KR" altLang="en-US" sz="3200" b="1" i="0" u="none" strike="noStrike" kern="1200" cap="none" spc="0" normalizeH="0" baseline="0">
                <a:solidFill>
                  <a:srgbClr val="775F55"/>
                </a:solidFill>
                <a:latin typeface="HY견고딕"/>
                <a:ea typeface="HY견고딕"/>
              </a:rPr>
              <a:t>객체의 동적 생성 및 반환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예제 </a:t>
            </a:r>
            <a:r>
              <a:rPr lang="en-US" altLang="ko-KR" b="1">
                <a:latin typeface="HY견고딕"/>
                <a:ea typeface="HY견고딕"/>
              </a:rPr>
              <a:t>4-7 Circle </a:t>
            </a:r>
            <a:r>
              <a:rPr lang="ko-KR" altLang="en-US" b="1">
                <a:latin typeface="HY견고딕"/>
                <a:ea typeface="HY견고딕"/>
              </a:rPr>
              <a:t>객체의 동적 생성 및 반환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1419" y="1249319"/>
            <a:ext cx="8474629" cy="277518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int main() {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Circle *p, *q;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</a:t>
            </a:r>
            <a:r>
              <a:rPr lang="en-US" altLang="ko-KR" sz="2200" b="1" dirty="0">
                <a:solidFill>
                  <a:srgbClr val="FF0000"/>
                </a:solidFill>
                <a:latin typeface="HY견고딕"/>
                <a:ea typeface="HY견고딕"/>
              </a:rPr>
              <a:t>p = new Circle;</a:t>
            </a:r>
          </a:p>
          <a:p>
            <a:pPr defTabSz="179999">
              <a:defRPr/>
            </a:pPr>
            <a:r>
              <a:rPr lang="en-US" altLang="ko-KR" sz="2200" b="1" dirty="0">
                <a:solidFill>
                  <a:srgbClr val="FF0000"/>
                </a:solidFill>
                <a:latin typeface="HY견고딕"/>
                <a:ea typeface="HY견고딕"/>
              </a:rPr>
              <a:t>	q = new Circle(30);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</a:t>
            </a:r>
            <a:r>
              <a:rPr lang="en-US" altLang="ko-KR" sz="2200" b="1" dirty="0" err="1">
                <a:latin typeface="HY견고딕"/>
                <a:ea typeface="HY견고딕"/>
              </a:rPr>
              <a:t>cout</a:t>
            </a:r>
            <a:r>
              <a:rPr lang="en-US" altLang="ko-KR" sz="2200" b="1" dirty="0">
                <a:latin typeface="HY견고딕"/>
                <a:ea typeface="HY견고딕"/>
              </a:rPr>
              <a:t> &lt;&lt; p-&gt;</a:t>
            </a:r>
            <a:r>
              <a:rPr lang="en-US" altLang="ko-KR" sz="2200" b="1" dirty="0" err="1">
                <a:latin typeface="HY견고딕"/>
                <a:ea typeface="HY견고딕"/>
              </a:rPr>
              <a:t>getArea</a:t>
            </a:r>
            <a:r>
              <a:rPr lang="en-US" altLang="ko-KR" sz="2200" b="1" dirty="0">
                <a:latin typeface="HY견고딕"/>
                <a:ea typeface="HY견고딕"/>
              </a:rPr>
              <a:t>() &lt;&lt; </a:t>
            </a:r>
            <a:r>
              <a:rPr lang="en-US" altLang="ko-KR" sz="2200" b="1" dirty="0" err="1">
                <a:latin typeface="HY견고딕"/>
                <a:ea typeface="HY견고딕"/>
              </a:rPr>
              <a:t>endl</a:t>
            </a:r>
            <a:r>
              <a:rPr lang="en-US" altLang="ko-KR" sz="2200" b="1" dirty="0">
                <a:latin typeface="HY견고딕"/>
                <a:ea typeface="HY견고딕"/>
              </a:rPr>
              <a:t> &lt;&lt; q-&gt;</a:t>
            </a:r>
            <a:r>
              <a:rPr lang="en-US" altLang="ko-KR" sz="2200" b="1" dirty="0" err="1">
                <a:latin typeface="HY견고딕"/>
                <a:ea typeface="HY견고딕"/>
              </a:rPr>
              <a:t>getArea</a:t>
            </a:r>
            <a:r>
              <a:rPr lang="en-US" altLang="ko-KR" sz="2200" b="1" dirty="0">
                <a:latin typeface="HY견고딕"/>
                <a:ea typeface="HY견고딕"/>
              </a:rPr>
              <a:t>() &lt;&lt; </a:t>
            </a:r>
            <a:r>
              <a:rPr lang="en-US" altLang="ko-KR" sz="2200" b="1" dirty="0" err="1">
                <a:latin typeface="HY견고딕"/>
                <a:ea typeface="HY견고딕"/>
              </a:rPr>
              <a:t>endl</a:t>
            </a:r>
            <a:r>
              <a:rPr lang="en-US" altLang="ko-KR" sz="22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</a:t>
            </a:r>
            <a:r>
              <a:rPr lang="en-US" altLang="ko-KR" sz="2200" b="1" dirty="0">
                <a:solidFill>
                  <a:srgbClr val="FF0000"/>
                </a:solidFill>
                <a:latin typeface="HY견고딕"/>
                <a:ea typeface="HY견고딕"/>
              </a:rPr>
              <a:t>delete p; </a:t>
            </a:r>
          </a:p>
          <a:p>
            <a:pPr defTabSz="179999">
              <a:defRPr/>
            </a:pPr>
            <a:r>
              <a:rPr lang="en-US" altLang="ko-KR" sz="2200" b="1" dirty="0">
                <a:solidFill>
                  <a:srgbClr val="FF0000"/>
                </a:solidFill>
                <a:latin typeface="HY견고딕"/>
                <a:ea typeface="HY견고딕"/>
              </a:rPr>
              <a:t>	delete q;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46572" y="4221088"/>
            <a:ext cx="4461732" cy="173265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생성자 실행 </a:t>
            </a:r>
            <a:r>
              <a:rPr lang="en-US" altLang="ko-KR" b="1">
                <a:latin typeface="HY견고딕"/>
                <a:ea typeface="HY견고딕"/>
              </a:rPr>
              <a:t>radius = 1</a:t>
            </a:r>
          </a:p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생성자 실행 </a:t>
            </a:r>
            <a:r>
              <a:rPr lang="en-US" altLang="ko-KR" b="1">
                <a:latin typeface="HY견고딕"/>
                <a:ea typeface="HY견고딕"/>
              </a:rPr>
              <a:t>radius = 30</a:t>
            </a:r>
          </a:p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3.14</a:t>
            </a:r>
          </a:p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2826</a:t>
            </a:r>
          </a:p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소멸자 실행 </a:t>
            </a:r>
            <a:r>
              <a:rPr lang="en-US" altLang="ko-KR" b="1">
                <a:latin typeface="HY견고딕"/>
                <a:ea typeface="HY견고딕"/>
              </a:rPr>
              <a:t>radius = 1</a:t>
            </a:r>
          </a:p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소멸자 실행 </a:t>
            </a:r>
            <a:r>
              <a:rPr lang="en-US" altLang="ko-KR" b="1">
                <a:latin typeface="HY견고딕"/>
                <a:ea typeface="HY견고딕"/>
              </a:rPr>
              <a:t>radius = 30</a:t>
            </a: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71800" y="3212976"/>
            <a:ext cx="2088232" cy="432048"/>
          </a:xfrm>
          <a:prstGeom prst="wedgeRoundRectCallout">
            <a:avLst>
              <a:gd name="adj1" fmla="val -83342"/>
              <a:gd name="adj2" fmla="val -56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생성한 순서에 관계 없이 원하는 순서대로 </a:t>
            </a:r>
            <a:r>
              <a:rPr lang="en-US" altLang="ko-KR" sz="1000" b="1">
                <a:solidFill>
                  <a:schemeClr val="tx1"/>
                </a:solidFill>
                <a:latin typeface="HY견고딕"/>
                <a:ea typeface="HY견고딕"/>
              </a:rPr>
              <a:t>delete </a:t>
            </a: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할 수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예제 </a:t>
            </a:r>
            <a:r>
              <a:rPr lang="en-US" altLang="ko-KR" b="1">
                <a:latin typeface="HY견고딕"/>
                <a:ea typeface="HY견고딕"/>
              </a:rPr>
              <a:t>4–8 Circle </a:t>
            </a:r>
            <a:r>
              <a:rPr lang="ko-KR" altLang="en-US" b="1">
                <a:latin typeface="HY견고딕"/>
                <a:ea typeface="HY견고딕"/>
              </a:rPr>
              <a:t>객체의 동적 생성과 반환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endParaRPr lang="en-US" altLang="en-US" dirty="0">
              <a:latin typeface="HY견고딕"/>
              <a:ea typeface="HY견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2276872"/>
            <a:ext cx="7920880" cy="2217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정수 반지름을 입력 받고 </a:t>
            </a:r>
            <a:r>
              <a:rPr lang="en-US" altLang="ko-KR" sz="28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Circle </a:t>
            </a:r>
            <a:r>
              <a:rPr lang="ko-KR" altLang="en-US" sz="28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객체를 </a:t>
            </a:r>
          </a:p>
          <a:p>
            <a:pPr>
              <a:defRPr/>
            </a:pPr>
            <a:r>
              <a:rPr lang="ko-KR" altLang="en-US" sz="28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동적 생성하여   면적을 출력하라</a:t>
            </a:r>
            <a:r>
              <a:rPr lang="en-US" altLang="ko-KR" sz="28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. </a:t>
            </a:r>
            <a:endParaRPr lang="ko-KR" altLang="en-US" sz="2800" b="1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  <a:p>
            <a:pPr>
              <a:defRPr/>
            </a:pPr>
            <a:endParaRPr lang="ko-KR" altLang="en-US" sz="2800" b="1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  <a:p>
            <a:pPr>
              <a:defRPr/>
            </a:pPr>
            <a:endParaRPr lang="ko-KR" altLang="en-US" sz="2800" b="1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  <a:p>
            <a:pPr>
              <a:defRPr/>
            </a:pPr>
            <a:r>
              <a:rPr lang="ko-KR" altLang="en-US" sz="28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음수가 입력되면 프로그램은 종료한다</a:t>
            </a:r>
            <a:r>
              <a:rPr lang="en-US" altLang="ko-KR" sz="28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.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예제 </a:t>
            </a:r>
            <a:r>
              <a:rPr lang="en-US" altLang="ko-KR" b="1">
                <a:latin typeface="HY견고딕"/>
                <a:ea typeface="HY견고딕"/>
              </a:rPr>
              <a:t>4–8 Circle </a:t>
            </a:r>
            <a:r>
              <a:rPr lang="ko-KR" altLang="en-US" b="1">
                <a:latin typeface="HY견고딕"/>
                <a:ea typeface="HY견고딕"/>
              </a:rPr>
              <a:t>객체의 동적 생성과 반환 응용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828" y="1916832"/>
            <a:ext cx="8220342" cy="4120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i</a:t>
            </a:r>
            <a:r>
              <a:rPr lang="en-US" altLang="ko-KR" sz="2200" b="1" dirty="0">
                <a:latin typeface="HY견고딕"/>
                <a:ea typeface="HY견고딕"/>
              </a:rPr>
              <a:t>nt main() {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int radius;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while(true) {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	</a:t>
            </a:r>
            <a:r>
              <a:rPr lang="en-US" altLang="ko-KR" sz="2200" b="1" dirty="0" err="1">
                <a:latin typeface="HY견고딕"/>
                <a:ea typeface="HY견고딕"/>
              </a:rPr>
              <a:t>cout</a:t>
            </a:r>
            <a:r>
              <a:rPr lang="en-US" altLang="ko-KR" sz="2200" b="1" dirty="0">
                <a:latin typeface="HY견고딕"/>
                <a:ea typeface="HY견고딕"/>
              </a:rPr>
              <a:t> &lt;&lt; "</a:t>
            </a:r>
            <a:r>
              <a:rPr lang="ko-KR" altLang="en-US" sz="2200" b="1" dirty="0">
                <a:latin typeface="HY견고딕"/>
                <a:ea typeface="HY견고딕"/>
              </a:rPr>
              <a:t>정수 반지름 입력</a:t>
            </a:r>
            <a:r>
              <a:rPr lang="en-US" altLang="ko-KR" sz="2200" b="1" dirty="0">
                <a:latin typeface="HY견고딕"/>
                <a:ea typeface="HY견고딕"/>
              </a:rPr>
              <a:t>(</a:t>
            </a:r>
            <a:r>
              <a:rPr lang="ko-KR" altLang="en-US" sz="2200" b="1" dirty="0">
                <a:latin typeface="HY견고딕"/>
                <a:ea typeface="HY견고딕"/>
              </a:rPr>
              <a:t>음수이면 종료</a:t>
            </a:r>
            <a:r>
              <a:rPr lang="en-US" altLang="ko-KR" sz="2200" b="1" dirty="0">
                <a:latin typeface="HY견고딕"/>
                <a:ea typeface="HY견고딕"/>
              </a:rPr>
              <a:t>)&gt;&gt; ";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	</a:t>
            </a:r>
            <a:r>
              <a:rPr lang="en-US" altLang="ko-KR" sz="2200" b="1" dirty="0" err="1">
                <a:latin typeface="HY견고딕"/>
                <a:ea typeface="HY견고딕"/>
              </a:rPr>
              <a:t>cin</a:t>
            </a:r>
            <a:r>
              <a:rPr lang="en-US" altLang="ko-KR" sz="2200" b="1" dirty="0">
                <a:latin typeface="HY견고딕"/>
                <a:ea typeface="HY견고딕"/>
              </a:rPr>
              <a:t> &gt;&gt; radius;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	if(radius &lt; 0) 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         break; 		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    </a:t>
            </a:r>
            <a:r>
              <a:rPr lang="en-US" altLang="ko-KR" sz="2200" b="1" dirty="0">
                <a:solidFill>
                  <a:srgbClr val="FF0000"/>
                </a:solidFill>
                <a:latin typeface="HY견고딕"/>
                <a:ea typeface="HY견고딕"/>
              </a:rPr>
              <a:t>Circle *p = new Circle(radius); </a:t>
            </a:r>
            <a:r>
              <a:rPr lang="en-US" altLang="ko-KR" sz="2200" b="1" dirty="0">
                <a:latin typeface="HY견고딕"/>
                <a:ea typeface="HY견고딕"/>
              </a:rPr>
              <a:t> </a:t>
            </a:r>
            <a:r>
              <a:rPr lang="en-US" altLang="ko-KR" sz="2200" b="1" dirty="0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200" b="1" dirty="0">
                <a:solidFill>
                  <a:srgbClr val="92D050"/>
                </a:solidFill>
                <a:latin typeface="HY견고딕"/>
                <a:ea typeface="HY견고딕"/>
              </a:rPr>
              <a:t>동적 객체 생성</a:t>
            </a:r>
          </a:p>
          <a:p>
            <a:pPr defTabSz="179999">
              <a:defRPr/>
            </a:pPr>
            <a:r>
              <a:rPr lang="ko-KR" altLang="en-US" sz="2200" b="1" dirty="0">
                <a:latin typeface="HY견고딕"/>
                <a:ea typeface="HY견고딕"/>
              </a:rPr>
              <a:t>		</a:t>
            </a:r>
            <a:r>
              <a:rPr lang="en-US" altLang="ko-KR" sz="2200" b="1" dirty="0" err="1">
                <a:latin typeface="HY견고딕"/>
                <a:ea typeface="HY견고딕"/>
              </a:rPr>
              <a:t>cout</a:t>
            </a:r>
            <a:r>
              <a:rPr lang="en-US" altLang="ko-KR" sz="2200" b="1" dirty="0">
                <a:latin typeface="HY견고딕"/>
                <a:ea typeface="HY견고딕"/>
              </a:rPr>
              <a:t> &lt;&lt; "</a:t>
            </a:r>
            <a:r>
              <a:rPr lang="ko-KR" altLang="en-US" sz="2200" b="1" dirty="0">
                <a:latin typeface="HY견고딕"/>
                <a:ea typeface="HY견고딕"/>
              </a:rPr>
              <a:t>원의 면적은 </a:t>
            </a:r>
            <a:r>
              <a:rPr lang="en-US" altLang="ko-KR" sz="2200" b="1" dirty="0">
                <a:latin typeface="HY견고딕"/>
                <a:ea typeface="HY견고딕"/>
              </a:rPr>
              <a:t>" &lt;&lt; p-&gt;</a:t>
            </a:r>
            <a:r>
              <a:rPr lang="en-US" altLang="ko-KR" sz="2200" b="1" dirty="0" err="1">
                <a:latin typeface="HY견고딕"/>
                <a:ea typeface="HY견고딕"/>
              </a:rPr>
              <a:t>getArea</a:t>
            </a:r>
            <a:r>
              <a:rPr lang="en-US" altLang="ko-KR" sz="2200" b="1" dirty="0">
                <a:latin typeface="HY견고딕"/>
                <a:ea typeface="HY견고딕"/>
              </a:rPr>
              <a:t>() &lt;&lt; </a:t>
            </a:r>
            <a:r>
              <a:rPr lang="en-US" altLang="ko-KR" sz="2200" b="1" dirty="0" err="1">
                <a:latin typeface="HY견고딕"/>
                <a:ea typeface="HY견고딕"/>
              </a:rPr>
              <a:t>endl</a:t>
            </a:r>
            <a:r>
              <a:rPr lang="en-US" altLang="ko-KR" sz="22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		</a:t>
            </a:r>
            <a:r>
              <a:rPr lang="en-US" altLang="ko-KR" sz="2200" b="1" dirty="0">
                <a:solidFill>
                  <a:srgbClr val="FF0000"/>
                </a:solidFill>
                <a:latin typeface="HY견고딕"/>
                <a:ea typeface="HY견고딕"/>
              </a:rPr>
              <a:t>delete p;</a:t>
            </a:r>
            <a:r>
              <a:rPr lang="en-US" altLang="ko-KR" sz="2200" b="1" dirty="0">
                <a:latin typeface="HY견고딕"/>
                <a:ea typeface="HY견고딕"/>
              </a:rPr>
              <a:t> </a:t>
            </a:r>
            <a:r>
              <a:rPr lang="en-US" altLang="ko-KR" sz="2200" b="1" dirty="0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200" b="1" dirty="0">
                <a:solidFill>
                  <a:srgbClr val="92D050"/>
                </a:solidFill>
                <a:latin typeface="HY견고딕"/>
                <a:ea typeface="HY견고딕"/>
              </a:rPr>
              <a:t>객체 반환</a:t>
            </a:r>
          </a:p>
          <a:p>
            <a:pPr defTabSz="179999">
              <a:defRPr/>
            </a:pPr>
            <a:r>
              <a:rPr lang="ko-KR" altLang="en-US" sz="2200" b="1" dirty="0">
                <a:latin typeface="HY견고딕"/>
                <a:ea typeface="HY견고딕"/>
              </a:rPr>
              <a:t>	</a:t>
            </a:r>
            <a:r>
              <a:rPr lang="en-US" altLang="ko-KR" sz="22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r>
              <a:rPr lang="en-US" altLang="ko-KR" sz="2200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627784" y="5518018"/>
            <a:ext cx="1728192" cy="313842"/>
          </a:xfrm>
          <a:prstGeom prst="wedgeRoundRectCallout">
            <a:avLst>
              <a:gd name="adj1" fmla="val -96327"/>
              <a:gd name="adj2" fmla="val -820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HY견고딕"/>
                <a:ea typeface="HY견고딕"/>
              </a:rPr>
              <a:t>delete </a:t>
            </a: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문이 없다면 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메모리 누수 발생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876256" y="2348880"/>
            <a:ext cx="1512168" cy="504056"/>
          </a:xfrm>
          <a:prstGeom prst="wedgeRoundRectCallout">
            <a:avLst>
              <a:gd name="adj1" fmla="val -56573"/>
              <a:gd name="adj2" fmla="val 381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음수가 입력되면 종료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20072" y="4826675"/>
            <a:ext cx="3318083" cy="201037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latin typeface="HY견고딕"/>
                <a:ea typeface="HY견고딕"/>
              </a:rPr>
              <a:t>정수 반지름 입력</a:t>
            </a:r>
            <a:r>
              <a:rPr lang="en-US" altLang="ko-KR" sz="1400" b="1">
                <a:latin typeface="HY견고딕"/>
                <a:ea typeface="HY견고딕"/>
              </a:rPr>
              <a:t>(</a:t>
            </a:r>
            <a:r>
              <a:rPr lang="ko-KR" altLang="en-US" sz="1400" b="1">
                <a:latin typeface="HY견고딕"/>
                <a:ea typeface="HY견고딕"/>
              </a:rPr>
              <a:t>음수이면 종료</a:t>
            </a:r>
            <a:r>
              <a:rPr lang="en-US" altLang="ko-KR" sz="1400" b="1">
                <a:latin typeface="HY견고딕"/>
                <a:ea typeface="HY견고딕"/>
              </a:rPr>
              <a:t>)&gt;&gt; </a:t>
            </a:r>
            <a:r>
              <a:rPr lang="en-US" altLang="ko-KR" sz="1400" b="1">
                <a:solidFill>
                  <a:srgbClr val="00B050"/>
                </a:solidFill>
                <a:latin typeface="HY견고딕"/>
                <a:ea typeface="HY견고딕"/>
              </a:rPr>
              <a:t>5</a:t>
            </a:r>
          </a:p>
          <a:p>
            <a:pPr lvl="0">
              <a:defRPr/>
            </a:pPr>
            <a:r>
              <a:rPr lang="ko-KR" altLang="en-US" sz="1400" b="1">
                <a:latin typeface="HY견고딕"/>
                <a:ea typeface="HY견고딕"/>
              </a:rPr>
              <a:t>생성자 실행 </a:t>
            </a:r>
            <a:r>
              <a:rPr lang="en-US" altLang="ko-KR" sz="1400" b="1">
                <a:latin typeface="HY견고딕"/>
                <a:ea typeface="HY견고딕"/>
              </a:rPr>
              <a:t>radius = 5</a:t>
            </a:r>
          </a:p>
          <a:p>
            <a:pPr lvl="0">
              <a:defRPr/>
            </a:pPr>
            <a:r>
              <a:rPr lang="ko-KR" altLang="en-US" sz="1400" b="1">
                <a:latin typeface="HY견고딕"/>
                <a:ea typeface="HY견고딕"/>
              </a:rPr>
              <a:t>원의 면적은 </a:t>
            </a:r>
            <a:r>
              <a:rPr lang="en-US" altLang="ko-KR" sz="1400" b="1">
                <a:latin typeface="HY견고딕"/>
                <a:ea typeface="HY견고딕"/>
              </a:rPr>
              <a:t>78.5</a:t>
            </a:r>
          </a:p>
          <a:p>
            <a:pPr lvl="0">
              <a:defRPr/>
            </a:pPr>
            <a:r>
              <a:rPr lang="ko-KR" altLang="en-US" sz="1400" b="1">
                <a:latin typeface="HY견고딕"/>
                <a:ea typeface="HY견고딕"/>
              </a:rPr>
              <a:t>소멸자 실행 </a:t>
            </a:r>
            <a:r>
              <a:rPr lang="en-US" altLang="ko-KR" sz="1400" b="1">
                <a:latin typeface="HY견고딕"/>
                <a:ea typeface="HY견고딕"/>
              </a:rPr>
              <a:t>radius = 5</a:t>
            </a:r>
          </a:p>
          <a:p>
            <a:pPr lvl="0">
              <a:defRPr/>
            </a:pPr>
            <a:r>
              <a:rPr lang="ko-KR" altLang="en-US" sz="1400" b="1">
                <a:latin typeface="HY견고딕"/>
                <a:ea typeface="HY견고딕"/>
              </a:rPr>
              <a:t>정수 반지름 입력</a:t>
            </a:r>
            <a:r>
              <a:rPr lang="en-US" altLang="ko-KR" sz="1400" b="1">
                <a:latin typeface="HY견고딕"/>
                <a:ea typeface="HY견고딕"/>
              </a:rPr>
              <a:t>(</a:t>
            </a:r>
            <a:r>
              <a:rPr lang="ko-KR" altLang="en-US" sz="1400" b="1">
                <a:latin typeface="HY견고딕"/>
                <a:ea typeface="HY견고딕"/>
              </a:rPr>
              <a:t>음수이면 종료</a:t>
            </a:r>
            <a:r>
              <a:rPr lang="en-US" altLang="ko-KR" sz="1400" b="1">
                <a:latin typeface="HY견고딕"/>
                <a:ea typeface="HY견고딕"/>
              </a:rPr>
              <a:t>)&gt;&gt; </a:t>
            </a:r>
            <a:r>
              <a:rPr lang="en-US" altLang="ko-KR" sz="1400" b="1">
                <a:solidFill>
                  <a:srgbClr val="00B050"/>
                </a:solidFill>
                <a:latin typeface="HY견고딕"/>
                <a:ea typeface="HY견고딕"/>
              </a:rPr>
              <a:t>9</a:t>
            </a:r>
          </a:p>
          <a:p>
            <a:pPr lvl="0">
              <a:defRPr/>
            </a:pPr>
            <a:r>
              <a:rPr lang="ko-KR" altLang="en-US" sz="1400" b="1">
                <a:latin typeface="HY견고딕"/>
                <a:ea typeface="HY견고딕"/>
              </a:rPr>
              <a:t>생성자 실행 </a:t>
            </a:r>
            <a:r>
              <a:rPr lang="en-US" altLang="ko-KR" sz="1400" b="1">
                <a:latin typeface="HY견고딕"/>
                <a:ea typeface="HY견고딕"/>
              </a:rPr>
              <a:t>radius = 9</a:t>
            </a:r>
          </a:p>
          <a:p>
            <a:pPr lvl="0">
              <a:defRPr/>
            </a:pPr>
            <a:r>
              <a:rPr lang="ko-KR" altLang="en-US" sz="1400" b="1">
                <a:latin typeface="HY견고딕"/>
                <a:ea typeface="HY견고딕"/>
              </a:rPr>
              <a:t>원의 면적은 </a:t>
            </a:r>
            <a:r>
              <a:rPr lang="en-US" altLang="ko-KR" sz="1400" b="1">
                <a:latin typeface="HY견고딕"/>
                <a:ea typeface="HY견고딕"/>
              </a:rPr>
              <a:t>254.34</a:t>
            </a:r>
          </a:p>
          <a:p>
            <a:pPr lvl="0">
              <a:defRPr/>
            </a:pPr>
            <a:r>
              <a:rPr lang="ko-KR" altLang="en-US" sz="1400" b="1">
                <a:latin typeface="HY견고딕"/>
                <a:ea typeface="HY견고딕"/>
              </a:rPr>
              <a:t>소멸자 실행 </a:t>
            </a:r>
            <a:r>
              <a:rPr lang="en-US" altLang="ko-KR" sz="1400" b="1">
                <a:latin typeface="HY견고딕"/>
                <a:ea typeface="HY견고딕"/>
              </a:rPr>
              <a:t>radius = 9</a:t>
            </a:r>
          </a:p>
          <a:p>
            <a:pPr lvl="0">
              <a:defRPr/>
            </a:pPr>
            <a:r>
              <a:rPr lang="ko-KR" altLang="en-US" sz="1400" b="1">
                <a:latin typeface="HY견고딕"/>
                <a:ea typeface="HY견고딕"/>
              </a:rPr>
              <a:t>정수 반지름 입력</a:t>
            </a:r>
            <a:r>
              <a:rPr lang="en-US" altLang="ko-KR" sz="1400" b="1">
                <a:latin typeface="HY견고딕"/>
                <a:ea typeface="HY견고딕"/>
              </a:rPr>
              <a:t>(</a:t>
            </a:r>
            <a:r>
              <a:rPr lang="ko-KR" altLang="en-US" sz="1400" b="1">
                <a:latin typeface="HY견고딕"/>
                <a:ea typeface="HY견고딕"/>
              </a:rPr>
              <a:t>음수이면 종료</a:t>
            </a:r>
            <a:r>
              <a:rPr lang="en-US" altLang="ko-KR" sz="1400" b="1">
                <a:latin typeface="HY견고딕"/>
                <a:ea typeface="HY견고딕"/>
              </a:rPr>
              <a:t>)&gt;&gt; </a:t>
            </a:r>
            <a:r>
              <a:rPr lang="en-US" altLang="ko-KR" sz="1400" b="1">
                <a:solidFill>
                  <a:srgbClr val="00B050"/>
                </a:solidFill>
                <a:latin typeface="HY견고딕"/>
                <a:ea typeface="HY견고딕"/>
              </a:rPr>
              <a:t>-1</a:t>
            </a:r>
            <a:endParaRPr lang="ko-KR" altLang="en-US" sz="1400" b="1">
              <a:solidFill>
                <a:srgbClr val="00B050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객체 배열의 동적 생성 및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25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7877" y="1398895"/>
            <a:ext cx="7736723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b="1">
                <a:solidFill>
                  <a:srgbClr val="FF0000"/>
                </a:solidFill>
                <a:latin typeface="HY견고딕"/>
                <a:ea typeface="HY견고딕"/>
              </a:rPr>
              <a:t>클래스이름 *포인터변수 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= new </a:t>
            </a:r>
            <a:r>
              <a:rPr lang="ko-KR" altLang="en-US" sz="2000" b="1">
                <a:solidFill>
                  <a:srgbClr val="FF0000"/>
                </a:solidFill>
                <a:latin typeface="HY견고딕"/>
                <a:ea typeface="HY견고딕"/>
              </a:rPr>
              <a:t>클래스이름 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[</a:t>
            </a:r>
            <a:r>
              <a:rPr lang="ko-KR" altLang="en-US" sz="2000" b="1">
                <a:solidFill>
                  <a:srgbClr val="FF0000"/>
                </a:solidFill>
                <a:latin typeface="HY견고딕"/>
                <a:ea typeface="HY견고딕"/>
              </a:rPr>
              <a:t>배열 크기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];</a:t>
            </a:r>
          </a:p>
          <a:p>
            <a:pPr latinLnBrk="0">
              <a:defRPr/>
            </a:pP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delete [] </a:t>
            </a:r>
            <a:r>
              <a:rPr lang="ko-KR" altLang="en-US" sz="2000" b="1">
                <a:solidFill>
                  <a:srgbClr val="FF0000"/>
                </a:solidFill>
                <a:latin typeface="HY견고딕"/>
                <a:ea typeface="HY견고딕"/>
              </a:rPr>
              <a:t>포인터변수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; </a:t>
            </a:r>
            <a:r>
              <a:rPr lang="en-US" altLang="ko-KR" sz="2000" b="1">
                <a:solidFill>
                  <a:srgbClr val="0070C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>
                <a:solidFill>
                  <a:srgbClr val="0070C0"/>
                </a:solidFill>
                <a:latin typeface="HY견고딕"/>
                <a:ea typeface="HY견고딕"/>
              </a:rPr>
              <a:t>포인터변수가 가리키는 객체 배열을 반환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1100" y="44624"/>
            <a:ext cx="9036496" cy="640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배열의 사용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b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배열의 반환과 </a:t>
            </a:r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동적으로 생성된 배열도 보통 배열처럼 사용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2060848"/>
            <a:ext cx="896448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Circle *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= new Circle[3]; </a:t>
            </a:r>
            <a:r>
              <a:rPr lang="en-US" altLang="ko-KR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3</a:t>
            </a:r>
            <a:r>
              <a:rPr lang="ko-KR" altLang="en-US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개의 </a:t>
            </a:r>
            <a:r>
              <a:rPr lang="en-US" altLang="ko-KR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Circle </a:t>
            </a:r>
            <a:r>
              <a:rPr lang="ko-KR" altLang="en-US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배열의 동적 생성</a:t>
            </a:r>
            <a:endParaRPr lang="en-US" altLang="ko-KR" sz="16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 fontAlgn="base" latinLnBrk="0"/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 fontAlgn="base" latinLnBrk="0"/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[0].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(10); </a:t>
            </a:r>
          </a:p>
          <a:p>
            <a:pPr defTabSz="180000"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 번째 </a:t>
            </a:r>
            <a:r>
              <a:rPr lang="ko-KR" altLang="en-US" sz="16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배열객체의</a:t>
            </a:r>
            <a:r>
              <a:rPr lang="ko-KR" altLang="en-US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 </a:t>
            </a:r>
            <a:r>
              <a:rPr lang="ko-KR" altLang="en-US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 함수 호출</a:t>
            </a:r>
          </a:p>
          <a:p>
            <a:pPr defTabSz="180000" fontAlgn="base" latinLnBrk="0"/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[1].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(20);</a:t>
            </a:r>
          </a:p>
          <a:p>
            <a:pPr defTabSz="180000" fontAlgn="base" latinLnBrk="0"/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[2].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(30); </a:t>
            </a:r>
          </a:p>
          <a:p>
            <a:pPr defTabSz="180000" fontAlgn="base" latinLnBrk="0"/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for(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=0;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&lt;3;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++) {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 fontAlgn="base" latinLnBrk="0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].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 </a:t>
            </a:r>
          </a:p>
          <a:p>
            <a:pPr defTabSz="180000"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en-US" altLang="ko-KR" sz="16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번째 </a:t>
            </a:r>
            <a:r>
              <a:rPr lang="ko-KR" altLang="en-US" sz="16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배열객체의</a:t>
            </a:r>
            <a:r>
              <a:rPr lang="ko-KR" altLang="en-US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 </a:t>
            </a:r>
            <a:r>
              <a:rPr lang="ko-KR" altLang="en-US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 함수 호출</a:t>
            </a: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144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배열의 사용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b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배열의 반환과 </a:t>
            </a:r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포인터로 배열 접근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배열 소멸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64123" y="1516698"/>
            <a:ext cx="5400600" cy="27392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(10);</a:t>
            </a: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(pArray+1)-&gt;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(20);</a:t>
            </a: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(pArray+2)-&gt;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(30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);</a:t>
            </a:r>
          </a:p>
          <a:p>
            <a:pPr defTabSz="180000" fontAlgn="base" latinLnBrk="0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for(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=0;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&lt;3;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++) {</a:t>
            </a: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(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pArray+i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)-&gt;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3655" y="5321381"/>
            <a:ext cx="288091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delete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[]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92080" y="5181227"/>
            <a:ext cx="2808312" cy="680418"/>
          </a:xfrm>
          <a:prstGeom prst="wedgeRoundRectCallout">
            <a:avLst>
              <a:gd name="adj1" fmla="val -101908"/>
              <a:gd name="adj2" fmla="val 23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 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객체의 </a:t>
            </a:r>
            <a:r>
              <a:rPr lang="ko-KR" altLang="en-US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실행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 latinLnBrk="0"/>
            <a:r>
              <a:rPr lang="en-US" altLang="ko-KR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 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객체의 </a:t>
            </a:r>
            <a:r>
              <a:rPr lang="ko-KR" altLang="en-US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실행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 latinLnBrk="0"/>
            <a:r>
              <a:rPr lang="en-US" altLang="ko-KR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 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객체의 </a:t>
            </a:r>
            <a:r>
              <a:rPr lang="ko-KR" altLang="en-US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실행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(3)</a:t>
            </a: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2514" y="6226561"/>
            <a:ext cx="3523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각 원소 객체의 </a:t>
            </a:r>
            <a:r>
              <a:rPr lang="ko-KR" altLang="en-US" sz="1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별도 실행</a:t>
            </a:r>
            <a:r>
              <a:rPr lang="en-US" altLang="ko-KR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생성의 반대순</a:t>
            </a:r>
          </a:p>
        </p:txBody>
      </p:sp>
    </p:spTree>
    <p:extLst>
      <p:ext uri="{BB962C8B-B14F-4D97-AF65-F5344CB8AC3E}">
        <p14:creationId xmlns:p14="http://schemas.microsoft.com/office/powerpoint/2010/main" val="11803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520" y="165370"/>
            <a:ext cx="8352928" cy="67945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예제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4-9 Circle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배열의 동적 생성 및 반환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1432" y="-5417"/>
            <a:ext cx="7783016" cy="6863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Circle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radius;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Circle();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~Circle();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r) { radius = r;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double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 return 3.14*radius*radius;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Circle::Circle()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radius = 1;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"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" &lt;&lt; radius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Circle::Circle(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radius = r;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"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" &lt;&lt; radius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Circle::~Circle()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"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" &lt;&lt; radius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434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520" y="165370"/>
            <a:ext cx="8352928" cy="67945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예제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4-9 Circle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배열의 동적 생성 및 반환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0372" y="38194"/>
            <a:ext cx="7329671" cy="56323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main()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Circle *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= new Circle [3];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배열 생성</a:t>
            </a:r>
          </a:p>
          <a:p>
            <a:pPr defTabSz="180000"/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[0].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(10);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[1].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(20);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[2].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(30);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for(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=0;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&lt;3;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++)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].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&lt;&lt; '\n';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 *p =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  </a:t>
            </a:r>
            <a:r>
              <a:rPr lang="en-US" altLang="ko-KR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포인터 </a:t>
            </a:r>
            <a:r>
              <a:rPr lang="en-US" altLang="ko-KR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r>
              <a:rPr lang="ko-KR" altLang="en-US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배열의 </a:t>
            </a:r>
            <a:r>
              <a:rPr lang="ko-KR" altLang="en-US" sz="16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주소값으로</a:t>
            </a:r>
            <a:r>
              <a:rPr lang="ko-KR" altLang="en-US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설정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for(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=0;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&lt;3;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++)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p-&gt;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&lt;&lt; '\n';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p++;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delete [] 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pArray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배열 소멸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10" name="오른쪽 중괄호 9"/>
          <p:cNvSpPr/>
          <p:nvPr/>
        </p:nvSpPr>
        <p:spPr>
          <a:xfrm>
            <a:off x="2767562" y="5063865"/>
            <a:ext cx="177714" cy="506953"/>
          </a:xfrm>
          <a:prstGeom prst="rightBrace">
            <a:avLst>
              <a:gd name="adj1" fmla="val 2670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402378" y="844820"/>
            <a:ext cx="1902124" cy="307578"/>
          </a:xfrm>
          <a:prstGeom prst="wedgeRoundRectCallout">
            <a:avLst>
              <a:gd name="adj1" fmla="val -44894"/>
              <a:gd name="adj2" fmla="val -785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각 원소 객체의 </a:t>
            </a:r>
            <a:endParaRPr lang="en-US" altLang="ko-KR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</a:t>
            </a:r>
            <a:r>
              <a:rPr lang="ko-KR" altLang="en-US" sz="10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Circle() </a:t>
            </a:r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809099" y="5171686"/>
            <a:ext cx="2005002" cy="307578"/>
          </a:xfrm>
          <a:prstGeom prst="wedgeRoundRectCallout">
            <a:avLst>
              <a:gd name="adj1" fmla="val -96607"/>
              <a:gd name="adj2" fmla="val -707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각 배열 원소 객체의</a:t>
            </a:r>
            <a:endParaRPr lang="en-US" altLang="ko-KR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~Circle() </a:t>
            </a:r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48903" y="1700302"/>
            <a:ext cx="2904518" cy="267765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1</a:t>
            </a:r>
          </a:p>
          <a:p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1</a:t>
            </a:r>
          </a:p>
          <a:p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1</a:t>
            </a:r>
          </a:p>
          <a:p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314</a:t>
            </a:r>
          </a:p>
          <a:p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1256</a:t>
            </a:r>
          </a:p>
          <a:p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2826</a:t>
            </a:r>
          </a:p>
          <a:p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314</a:t>
            </a:r>
          </a:p>
          <a:p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1256</a:t>
            </a:r>
          </a:p>
          <a:p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2826</a:t>
            </a:r>
          </a:p>
          <a:p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30</a:t>
            </a:r>
          </a:p>
          <a:p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20</a:t>
            </a:r>
          </a:p>
          <a:p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10</a:t>
            </a:r>
            <a:endParaRPr lang="ko-KR" altLang="en-US"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202107" y="5365633"/>
            <a:ext cx="1225877" cy="432048"/>
          </a:xfrm>
          <a:prstGeom prst="wedgeRoundRectCallout">
            <a:avLst>
              <a:gd name="adj1" fmla="val -62574"/>
              <a:gd name="adj2" fmla="val -104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소멸자는</a:t>
            </a:r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생성의</a:t>
            </a:r>
            <a:endParaRPr lang="en-US" altLang="ko-KR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반대 순으로 실행</a:t>
            </a:r>
          </a:p>
        </p:txBody>
      </p:sp>
    </p:spTree>
    <p:extLst>
      <p:ext uri="{BB962C8B-B14F-4D97-AF65-F5344CB8AC3E}">
        <p14:creationId xmlns:p14="http://schemas.microsoft.com/office/powerpoint/2010/main" val="31755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프로그램이 사용하는 메모리 영역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E7C91-BD9C-477C-867F-8D32176434B6}"/>
              </a:ext>
            </a:extLst>
          </p:cNvPr>
          <p:cNvSpPr txBox="1"/>
          <p:nvPr/>
        </p:nvSpPr>
        <p:spPr>
          <a:xfrm>
            <a:off x="994814" y="1844253"/>
            <a:ext cx="769926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코드 세그먼트 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컴파일된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프로그램이 저장되는 영역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데이터 세그먼트 : 전역 변수 및 정적 변수가 저장되는 영역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힙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세그먼트 : 동적으로 할당된 변수가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저장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되는 영역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스택 세그먼트 : 함수 매개 변수, 지역 변수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기타 함수 관련 정보가 저장되는 영역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*  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() 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함수부터 현재 실행 지점까지의 모든 활성 함수를 </a:t>
            </a:r>
            <a:endParaRPr lang="en-US" altLang="ko-KR" sz="1600" b="0" i="0" dirty="0">
              <a:solidFill>
                <a:srgbClr val="0000FF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추적하고 모든 함수 매개 변수와 지역 변수의 할당을 처리함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</a:t>
            </a:r>
            <a:r>
              <a:rPr lang="en-US" altLang="ko-KR" sz="14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window 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운영체제에서 기본 스택 세그먼트의 크기는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1MB.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-   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스택 세그먼트에 너무 많은 정보를 넣으려고 하면 </a:t>
            </a:r>
            <a:endParaRPr lang="en-US" altLang="ko-KR" sz="1600" b="0" i="0" dirty="0">
              <a:solidFill>
                <a:srgbClr val="0000FF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     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스택 </a:t>
            </a:r>
            <a:r>
              <a:rPr lang="ko-KR" altLang="en-US" sz="1600" b="1" i="0" dirty="0" err="1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오버플로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(stack overflow)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가 발생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        .  </a:t>
            </a:r>
            <a:r>
              <a:rPr lang="ko-KR" altLang="en-US" sz="16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함수호출을 너무 많이 한 경우에 해당됨</a:t>
            </a:r>
            <a:r>
              <a:rPr lang="en-US" altLang="ko-KR" sz="16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br>
              <a:rPr lang="ko-KR" altLang="en-US" sz="16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ko-KR" altLang="en-US" sz="1600" dirty="0"/>
            </a:br>
            <a:br>
              <a:rPr lang="ko-KR" altLang="en-US" sz="1600" dirty="0"/>
            </a:br>
            <a:b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EEA582-BF3E-4252-81EA-91765E8E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70" y="1919557"/>
            <a:ext cx="4952675" cy="438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동적 메모리 할당과 메모리 누수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5563" y="6309320"/>
            <a:ext cx="62279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FF0000"/>
                </a:solidFill>
                <a:latin typeface="HY견고딕"/>
                <a:ea typeface="HY견고딕"/>
              </a:rPr>
              <a:t>* </a:t>
            </a:r>
            <a:r>
              <a:rPr lang="ko-KR" altLang="en-US" sz="1600" b="1">
                <a:solidFill>
                  <a:srgbClr val="FF0000"/>
                </a:solidFill>
                <a:latin typeface="HY견고딕"/>
                <a:ea typeface="HY견고딕"/>
              </a:rPr>
              <a:t>프로그램이 종료되면</a:t>
            </a:r>
            <a:r>
              <a:rPr lang="en-US" altLang="ko-KR" sz="1600" b="1">
                <a:solidFill>
                  <a:srgbClr val="FF0000"/>
                </a:solidFill>
                <a:latin typeface="HY견고딕"/>
                <a:ea typeface="HY견고딕"/>
              </a:rPr>
              <a:t>, </a:t>
            </a:r>
            <a:r>
              <a:rPr lang="ko-KR" altLang="en-US" sz="1600" b="1">
                <a:solidFill>
                  <a:srgbClr val="FF0000"/>
                </a:solidFill>
                <a:latin typeface="HY견고딕"/>
                <a:ea typeface="HY견고딕"/>
              </a:rPr>
              <a:t>운영체제는 누수 메모리를 모두 힙에 반환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1560" y="1340768"/>
            <a:ext cx="7920880" cy="213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1560" y="3750058"/>
            <a:ext cx="7704856" cy="248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632" y="84584"/>
            <a:ext cx="8153400" cy="68012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this </a:t>
            </a:r>
            <a:r>
              <a:rPr lang="ko-KR" altLang="en-US" b="1">
                <a:latin typeface="HY견고딕"/>
                <a:ea typeface="HY견고딕"/>
              </a:rPr>
              <a:t>포인터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8632" y="1196752"/>
            <a:ext cx="8675368" cy="5400600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latin typeface="HY견고딕"/>
                <a:ea typeface="HY견고딕"/>
              </a:rPr>
              <a:t>this</a:t>
            </a: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포인터</a:t>
            </a:r>
            <a:r>
              <a:rPr lang="en-US" altLang="ko-KR" b="1" dirty="0">
                <a:latin typeface="HY견고딕"/>
                <a:ea typeface="HY견고딕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객체</a:t>
            </a:r>
            <a:r>
              <a:rPr lang="en-US" altLang="ko-KR" b="1" dirty="0">
                <a:solidFill>
                  <a:srgbClr val="FF0000"/>
                </a:solidFill>
                <a:latin typeface="HY견고딕"/>
                <a:ea typeface="HY견고딕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자신 포인터</a:t>
            </a: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클래스의 멤버 함수 내에서만 사용</a:t>
            </a: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개발자가 선언하는 변수가 아니고</a:t>
            </a:r>
            <a:r>
              <a:rPr lang="en-US" altLang="ko-KR" b="1" dirty="0">
                <a:latin typeface="HY견고딕"/>
                <a:ea typeface="HY견고딕"/>
              </a:rPr>
              <a:t>, </a:t>
            </a:r>
            <a:r>
              <a:rPr lang="ko-KR" altLang="en-US" b="1" dirty="0">
                <a:latin typeface="HY견고딕"/>
                <a:ea typeface="HY견고딕"/>
              </a:rPr>
              <a:t>컴파일러가 선언한 변수</a:t>
            </a:r>
          </a:p>
          <a:p>
            <a:pPr lvl="2">
              <a:defRPr/>
            </a:pP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멤버 함수에 컴파일러에 의해 묵시적으로 삽입 선언되는 매개 변수</a:t>
            </a:r>
            <a:endParaRPr lang="en-US" altLang="ko-KR" b="1" dirty="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-152741" y="892844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31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15615" y="3501008"/>
            <a:ext cx="7748685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class Circle {</a:t>
            </a:r>
          </a:p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	int radius;</a:t>
            </a:r>
          </a:p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public:</a:t>
            </a:r>
          </a:p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	Circle() { 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this-&gt;</a:t>
            </a:r>
            <a:r>
              <a:rPr lang="en-US" altLang="ko-KR" sz="2000" b="1" dirty="0">
                <a:latin typeface="HY견고딕"/>
                <a:ea typeface="HY견고딕"/>
              </a:rPr>
              <a:t>radius=1; }</a:t>
            </a:r>
          </a:p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	Circle(int radius) { 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this-&gt;</a:t>
            </a:r>
            <a:r>
              <a:rPr lang="en-US" altLang="ko-KR" sz="2000" b="1" dirty="0">
                <a:latin typeface="HY견고딕"/>
                <a:ea typeface="HY견고딕"/>
              </a:rPr>
              <a:t>radius = radius; }</a:t>
            </a:r>
          </a:p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	void </a:t>
            </a:r>
            <a:r>
              <a:rPr lang="en-US" altLang="ko-KR" sz="2000" b="1" dirty="0" err="1">
                <a:latin typeface="HY견고딕"/>
                <a:ea typeface="HY견고딕"/>
              </a:rPr>
              <a:t>setRadius</a:t>
            </a:r>
            <a:r>
              <a:rPr lang="en-US" altLang="ko-KR" sz="2000" b="1" dirty="0">
                <a:latin typeface="HY견고딕"/>
                <a:ea typeface="HY견고딕"/>
              </a:rPr>
              <a:t>(int radius) { 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this-&gt;</a:t>
            </a:r>
            <a:r>
              <a:rPr lang="en-US" altLang="ko-KR" sz="2000" b="1" dirty="0">
                <a:latin typeface="HY견고딕"/>
                <a:ea typeface="HY견고딕"/>
              </a:rPr>
              <a:t>radius = radius; }</a:t>
            </a:r>
          </a:p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	....</a:t>
            </a:r>
          </a:p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this</a:t>
            </a:r>
            <a:r>
              <a:rPr lang="ko-KR" altLang="en-US" b="1">
                <a:latin typeface="HY견고딕"/>
                <a:ea typeface="HY견고딕"/>
              </a:rPr>
              <a:t>와 객체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650189" y="710499"/>
            <a:ext cx="324036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class Circle {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radius;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public: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Circle() { 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	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this-&gt;</a:t>
            </a:r>
            <a:r>
              <a:rPr lang="en-US" altLang="ko-KR" sz="1600" b="1" dirty="0">
                <a:latin typeface="HY견고딕"/>
                <a:ea typeface="HY견고딕"/>
              </a:rPr>
              <a:t>radius=1; 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}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Circle(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radius) {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	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this-&gt;</a:t>
            </a:r>
            <a:r>
              <a:rPr lang="en-US" altLang="ko-KR" sz="1600" b="1" dirty="0">
                <a:latin typeface="HY견고딕"/>
                <a:ea typeface="HY견고딕"/>
              </a:rPr>
              <a:t>radius = radius;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}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void </a:t>
            </a:r>
            <a:r>
              <a:rPr lang="en-US" altLang="ko-KR" sz="1600" b="1" dirty="0" err="1">
                <a:latin typeface="HY견고딕"/>
                <a:ea typeface="HY견고딕"/>
              </a:rPr>
              <a:t>setRadius</a:t>
            </a:r>
            <a:r>
              <a:rPr lang="en-US" altLang="ko-KR" sz="1600" b="1" dirty="0">
                <a:latin typeface="HY견고딕"/>
                <a:ea typeface="HY견고딕"/>
              </a:rPr>
              <a:t>(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radius) {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	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this-&gt;</a:t>
            </a:r>
            <a:r>
              <a:rPr lang="en-US" altLang="ko-KR" sz="1600" b="1" dirty="0">
                <a:latin typeface="HY견고딕"/>
                <a:ea typeface="HY견고딕"/>
              </a:rPr>
              <a:t>radius = radius;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}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};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24128" y="4493466"/>
            <a:ext cx="3230982" cy="2308324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main() {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Circle c1;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Circle c2(2);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Circle c3(3);</a:t>
            </a:r>
          </a:p>
          <a:p>
            <a:pPr defTabSz="179999" latinLnBrk="0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c1.setRadius(4); 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c2.setRadius(5);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	c3.setRadius(6);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880803" y="1782630"/>
            <a:ext cx="2977440" cy="1700384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400" b="1">
                <a:solidFill>
                  <a:schemeClr val="tx1"/>
                </a:solidFill>
                <a:latin typeface="HY견고딕"/>
                <a:ea typeface="HY견고딕"/>
              </a:rPr>
              <a:t>radius</a:t>
            </a:r>
          </a:p>
          <a:p>
            <a:pPr defTabSz="179999">
              <a:defRPr/>
            </a:pPr>
            <a:r>
              <a:rPr lang="en-US" altLang="ko-KR" sz="1400" b="1">
                <a:solidFill>
                  <a:schemeClr val="tx1"/>
                </a:solidFill>
                <a:latin typeface="HY견고딕"/>
                <a:ea typeface="HY견고딕"/>
              </a:rPr>
              <a:t>...</a:t>
            </a:r>
          </a:p>
          <a:p>
            <a:pPr defTabSz="179999">
              <a:defRPr/>
            </a:pPr>
            <a:r>
              <a:rPr lang="en-US" altLang="ko-KR" sz="1400" b="1">
                <a:solidFill>
                  <a:schemeClr val="tx1"/>
                </a:solidFill>
                <a:latin typeface="HY견고딕"/>
                <a:ea typeface="HY견고딕"/>
              </a:rPr>
              <a:t>void setRadius(int radius) {</a:t>
            </a:r>
          </a:p>
          <a:p>
            <a:pPr defTabSz="179999">
              <a:defRPr/>
            </a:pPr>
            <a:r>
              <a:rPr lang="en-US" altLang="ko-KR" sz="1400" b="1">
                <a:solidFill>
                  <a:schemeClr val="tx1"/>
                </a:solidFill>
                <a:latin typeface="HY견고딕"/>
                <a:ea typeface="HY견고딕"/>
              </a:rPr>
              <a:t>	this-&gt;radius = radius;</a:t>
            </a:r>
          </a:p>
          <a:p>
            <a:pPr defTabSz="179999">
              <a:defRPr/>
            </a:pPr>
            <a:r>
              <a:rPr lang="en-US" altLang="ko-KR" sz="1400" b="1">
                <a:solidFill>
                  <a:schemeClr val="tx1"/>
                </a:solidFill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r>
              <a:rPr lang="en-US" altLang="ko-KR" sz="1400" b="1">
                <a:solidFill>
                  <a:schemeClr val="tx1"/>
                </a:solidFill>
                <a:latin typeface="HY견고딕"/>
                <a:ea typeface="HY견고딕"/>
              </a:rPr>
              <a:t>...</a:t>
            </a:r>
            <a:endParaRPr lang="ko-KR" altLang="en-US" sz="1400" b="1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907612" y="3653804"/>
            <a:ext cx="2923822" cy="1663423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radius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...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void </a:t>
            </a:r>
            <a:r>
              <a:rPr lang="en-US" altLang="ko-KR" sz="1400" b="1" dirty="0" err="1">
                <a:solidFill>
                  <a:schemeClr val="tx1"/>
                </a:solidFill>
                <a:latin typeface="HY견고딕"/>
                <a:ea typeface="HY견고딕"/>
              </a:rPr>
              <a:t>setRadius</a:t>
            </a: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HY견고딕"/>
                <a:ea typeface="HY견고딕"/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 radius) {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	this-&gt;radius = radius;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...</a:t>
            </a:r>
            <a:endParaRPr lang="ko-KR" altLang="en-US" sz="1400" b="1" dirty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837511" y="5277933"/>
            <a:ext cx="2968883" cy="1418884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radius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...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void </a:t>
            </a:r>
            <a:r>
              <a:rPr lang="en-US" altLang="ko-KR" sz="1400" b="1" dirty="0" err="1">
                <a:solidFill>
                  <a:schemeClr val="tx1"/>
                </a:solidFill>
                <a:latin typeface="HY견고딕"/>
                <a:ea typeface="HY견고딕"/>
              </a:rPr>
              <a:t>setRadius</a:t>
            </a: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HY견고딕"/>
                <a:ea typeface="HY견고딕"/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 radius) {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	this-&gt;radius = radius;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HY견고딕"/>
                <a:ea typeface="HY견고딕"/>
              </a:rPr>
              <a:t>...</a:t>
            </a:r>
            <a:endParaRPr lang="ko-KR" altLang="en-US" sz="1400" b="1" dirty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32399" y="2038339"/>
            <a:ext cx="500066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HY견고딕"/>
                <a:ea typeface="HY견고딕"/>
              </a:rPr>
              <a:t>1</a:t>
            </a:r>
            <a:endParaRPr lang="ko-KR" altLang="en-US" sz="1600" b="1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70648" y="3756693"/>
            <a:ext cx="500066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endParaRPr lang="ko-KR" altLang="en-US" sz="1600" b="1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628418" y="5410174"/>
            <a:ext cx="500066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HY견고딕"/>
                <a:ea typeface="HY견고딕"/>
              </a:rPr>
              <a:t>3</a:t>
            </a:r>
            <a:endParaRPr lang="ko-KR" altLang="en-US" sz="1600" b="1" dirty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47884" y="1876266"/>
            <a:ext cx="40588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HY견고딕"/>
                <a:ea typeface="HY견고딕"/>
              </a:rPr>
              <a:t>c1</a:t>
            </a:r>
            <a:endParaRPr lang="ko-KR" altLang="en-US" sz="1400" b="1">
              <a:latin typeface="HY견고딕"/>
              <a:ea typeface="HY견고딕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87166" y="3634758"/>
            <a:ext cx="40588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HY견고딕"/>
                <a:ea typeface="HY견고딕"/>
              </a:rPr>
              <a:t>c2</a:t>
            </a:r>
            <a:endParaRPr lang="ko-KR" altLang="en-US" sz="1400" b="1">
              <a:latin typeface="HY견고딕"/>
              <a:ea typeface="HY견고딕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32124" y="5353872"/>
            <a:ext cx="40588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HY견고딕"/>
                <a:ea typeface="HY견고딕"/>
              </a:rPr>
              <a:t>c3</a:t>
            </a:r>
            <a:endParaRPr lang="ko-KR" altLang="en-US" sz="1400" b="1">
              <a:latin typeface="HY견고딕"/>
              <a:ea typeface="HY견고딕"/>
            </a:endParaRPr>
          </a:p>
        </p:txBody>
      </p:sp>
      <p:sp>
        <p:nvSpPr>
          <p:cNvPr id="35" name="자유형 34"/>
          <p:cNvSpPr/>
          <p:nvPr/>
        </p:nvSpPr>
        <p:spPr>
          <a:xfrm flipH="1">
            <a:off x="3285399" y="2223447"/>
            <a:ext cx="2664428" cy="3590035"/>
          </a:xfrm>
          <a:custGeom>
            <a:avLst/>
            <a:gdLst>
              <a:gd name="connsiteX0" fmla="*/ 0 w 3472775"/>
              <a:gd name="connsiteY0" fmla="*/ 3754876 h 3754876"/>
              <a:gd name="connsiteX1" fmla="*/ 1439694 w 3472775"/>
              <a:gd name="connsiteY1" fmla="*/ 2743200 h 3754876"/>
              <a:gd name="connsiteX2" fmla="*/ 2169268 w 3472775"/>
              <a:gd name="connsiteY2" fmla="*/ 486383 h 3754876"/>
              <a:gd name="connsiteX3" fmla="*/ 3472775 w 3472775"/>
              <a:gd name="connsiteY3" fmla="*/ 0 h 375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775" h="3754876">
                <a:moveTo>
                  <a:pt x="0" y="3754876"/>
                </a:moveTo>
                <a:cubicBezTo>
                  <a:pt x="539074" y="3521412"/>
                  <a:pt x="1078149" y="3287949"/>
                  <a:pt x="1439694" y="2743200"/>
                </a:cubicBezTo>
                <a:cubicBezTo>
                  <a:pt x="1801239" y="2198451"/>
                  <a:pt x="1830421" y="943583"/>
                  <a:pt x="2169268" y="486383"/>
                </a:cubicBezTo>
                <a:cubicBezTo>
                  <a:pt x="2508115" y="29183"/>
                  <a:pt x="2990445" y="14591"/>
                  <a:pt x="347277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37" name="자유형 36"/>
          <p:cNvSpPr/>
          <p:nvPr/>
        </p:nvSpPr>
        <p:spPr>
          <a:xfrm flipH="1">
            <a:off x="3152888" y="5560765"/>
            <a:ext cx="2657229" cy="774554"/>
          </a:xfrm>
          <a:custGeom>
            <a:avLst/>
            <a:gdLst>
              <a:gd name="connsiteX0" fmla="*/ 0 w 3414409"/>
              <a:gd name="connsiteY0" fmla="*/ 787940 h 787940"/>
              <a:gd name="connsiteX1" fmla="*/ 1332690 w 3414409"/>
              <a:gd name="connsiteY1" fmla="*/ 632298 h 787940"/>
              <a:gd name="connsiteX2" fmla="*/ 2509737 w 3414409"/>
              <a:gd name="connsiteY2" fmla="*/ 126460 h 787940"/>
              <a:gd name="connsiteX3" fmla="*/ 3414409 w 3414409"/>
              <a:gd name="connsiteY3" fmla="*/ 0 h 7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409" h="787940">
                <a:moveTo>
                  <a:pt x="0" y="787940"/>
                </a:moveTo>
                <a:cubicBezTo>
                  <a:pt x="457200" y="765242"/>
                  <a:pt x="914401" y="742545"/>
                  <a:pt x="1332690" y="632298"/>
                </a:cubicBezTo>
                <a:cubicBezTo>
                  <a:pt x="1750979" y="522051"/>
                  <a:pt x="2162784" y="231843"/>
                  <a:pt x="2509737" y="126460"/>
                </a:cubicBezTo>
                <a:cubicBezTo>
                  <a:pt x="2856690" y="21077"/>
                  <a:pt x="3414409" y="0"/>
                  <a:pt x="3414409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67" name="자유형 66"/>
          <p:cNvSpPr/>
          <p:nvPr/>
        </p:nvSpPr>
        <p:spPr>
          <a:xfrm>
            <a:off x="3185892" y="3861048"/>
            <a:ext cx="2790035" cy="2198007"/>
          </a:xfrm>
          <a:custGeom>
            <a:avLst/>
            <a:gdLst>
              <a:gd name="connsiteX0" fmla="*/ 2466109 w 2466109"/>
              <a:gd name="connsiteY0" fmla="*/ 2244437 h 2244437"/>
              <a:gd name="connsiteX1" fmla="*/ 1366982 w 2466109"/>
              <a:gd name="connsiteY1" fmla="*/ 1708727 h 2244437"/>
              <a:gd name="connsiteX2" fmla="*/ 711200 w 2466109"/>
              <a:gd name="connsiteY2" fmla="*/ 397164 h 2244437"/>
              <a:gd name="connsiteX3" fmla="*/ 0 w 2466109"/>
              <a:gd name="connsiteY3" fmla="*/ 0 h 224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6109" h="2244437">
                <a:moveTo>
                  <a:pt x="2466109" y="2244437"/>
                </a:moveTo>
                <a:cubicBezTo>
                  <a:pt x="2062788" y="2130521"/>
                  <a:pt x="1659467" y="2016606"/>
                  <a:pt x="1366982" y="1708727"/>
                </a:cubicBezTo>
                <a:cubicBezTo>
                  <a:pt x="1074497" y="1400848"/>
                  <a:pt x="939030" y="681952"/>
                  <a:pt x="711200" y="397164"/>
                </a:cubicBezTo>
                <a:cubicBezTo>
                  <a:pt x="483370" y="112376"/>
                  <a:pt x="0" y="0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68" name="자유형 67"/>
          <p:cNvSpPr/>
          <p:nvPr/>
        </p:nvSpPr>
        <p:spPr>
          <a:xfrm>
            <a:off x="1556285" y="3918941"/>
            <a:ext cx="591295" cy="461818"/>
          </a:xfrm>
          <a:custGeom>
            <a:avLst/>
            <a:gdLst>
              <a:gd name="connsiteX0" fmla="*/ 591295 w 591295"/>
              <a:gd name="connsiteY0" fmla="*/ 461818 h 461818"/>
              <a:gd name="connsiteX1" fmla="*/ 9404 w 591295"/>
              <a:gd name="connsiteY1" fmla="*/ 350982 h 461818"/>
              <a:gd name="connsiteX2" fmla="*/ 286495 w 591295"/>
              <a:gd name="connsiteY2" fmla="*/ 0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295" h="461818">
                <a:moveTo>
                  <a:pt x="591295" y="461818"/>
                </a:moveTo>
                <a:cubicBezTo>
                  <a:pt x="325749" y="444885"/>
                  <a:pt x="60204" y="427952"/>
                  <a:pt x="9404" y="350982"/>
                </a:cubicBezTo>
                <a:cubicBezTo>
                  <a:pt x="-41396" y="274012"/>
                  <a:pt x="122549" y="137006"/>
                  <a:pt x="286495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69" name="자유형 68"/>
          <p:cNvSpPr/>
          <p:nvPr/>
        </p:nvSpPr>
        <p:spPr>
          <a:xfrm>
            <a:off x="1556284" y="5632615"/>
            <a:ext cx="591295" cy="461818"/>
          </a:xfrm>
          <a:custGeom>
            <a:avLst/>
            <a:gdLst>
              <a:gd name="connsiteX0" fmla="*/ 591295 w 591295"/>
              <a:gd name="connsiteY0" fmla="*/ 461818 h 461818"/>
              <a:gd name="connsiteX1" fmla="*/ 9404 w 591295"/>
              <a:gd name="connsiteY1" fmla="*/ 350982 h 461818"/>
              <a:gd name="connsiteX2" fmla="*/ 286495 w 591295"/>
              <a:gd name="connsiteY2" fmla="*/ 0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295" h="461818">
                <a:moveTo>
                  <a:pt x="591295" y="461818"/>
                </a:moveTo>
                <a:cubicBezTo>
                  <a:pt x="325749" y="444885"/>
                  <a:pt x="60204" y="427952"/>
                  <a:pt x="9404" y="350982"/>
                </a:cubicBezTo>
                <a:cubicBezTo>
                  <a:pt x="-41396" y="274012"/>
                  <a:pt x="122549" y="137006"/>
                  <a:pt x="286495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70" name="자유형 69"/>
          <p:cNvSpPr/>
          <p:nvPr/>
        </p:nvSpPr>
        <p:spPr>
          <a:xfrm>
            <a:off x="1565436" y="2269189"/>
            <a:ext cx="591295" cy="461818"/>
          </a:xfrm>
          <a:custGeom>
            <a:avLst/>
            <a:gdLst>
              <a:gd name="connsiteX0" fmla="*/ 591295 w 591295"/>
              <a:gd name="connsiteY0" fmla="*/ 461818 h 461818"/>
              <a:gd name="connsiteX1" fmla="*/ 9404 w 591295"/>
              <a:gd name="connsiteY1" fmla="*/ 350982 h 461818"/>
              <a:gd name="connsiteX2" fmla="*/ 286495 w 591295"/>
              <a:gd name="connsiteY2" fmla="*/ 0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295" h="461818">
                <a:moveTo>
                  <a:pt x="591295" y="461818"/>
                </a:moveTo>
                <a:cubicBezTo>
                  <a:pt x="325749" y="444885"/>
                  <a:pt x="60204" y="427952"/>
                  <a:pt x="9404" y="350982"/>
                </a:cubicBezTo>
                <a:cubicBezTo>
                  <a:pt x="-41396" y="274012"/>
                  <a:pt x="122549" y="137006"/>
                  <a:pt x="286495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71" name="곱셈 기호 70"/>
          <p:cNvSpPr/>
          <p:nvPr/>
        </p:nvSpPr>
        <p:spPr>
          <a:xfrm>
            <a:off x="2618241" y="2048822"/>
            <a:ext cx="249049" cy="275118"/>
          </a:xfrm>
          <a:prstGeom prst="mathMultiply">
            <a:avLst>
              <a:gd name="adj1" fmla="val 7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b="1">
              <a:latin typeface="HY견고딕"/>
              <a:ea typeface="HY견고딕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50062" y="1967384"/>
            <a:ext cx="360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FF0000"/>
                </a:solidFill>
                <a:latin typeface="HY견고딕"/>
                <a:ea typeface="HY견고딕"/>
              </a:rPr>
              <a:t>4</a:t>
            </a:r>
            <a:endParaRPr lang="ko-KR" altLang="en-US" sz="1600" b="1" dirty="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73" name="곱셈 기호 72"/>
          <p:cNvSpPr/>
          <p:nvPr/>
        </p:nvSpPr>
        <p:spPr>
          <a:xfrm>
            <a:off x="2625539" y="3735233"/>
            <a:ext cx="249049" cy="275118"/>
          </a:xfrm>
          <a:prstGeom prst="mathMultiply">
            <a:avLst>
              <a:gd name="adj1" fmla="val 7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b="1">
              <a:latin typeface="HY견고딕"/>
              <a:ea typeface="HY견고딕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99288" y="3673517"/>
            <a:ext cx="3113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5</a:t>
            </a:r>
            <a:endParaRPr lang="ko-KR" altLang="en-US" sz="1600" b="1" dirty="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75" name="곱셈 기호 74"/>
          <p:cNvSpPr/>
          <p:nvPr/>
        </p:nvSpPr>
        <p:spPr>
          <a:xfrm>
            <a:off x="2625538" y="5468557"/>
            <a:ext cx="249049" cy="275118"/>
          </a:xfrm>
          <a:prstGeom prst="mathMultiply">
            <a:avLst>
              <a:gd name="adj1" fmla="val 7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b="1">
              <a:latin typeface="HY견고딕"/>
              <a:ea typeface="HY견고딕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799288" y="5391488"/>
            <a:ext cx="3113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FF0000"/>
                </a:solidFill>
                <a:latin typeface="HY견고딕"/>
                <a:ea typeface="HY견고딕"/>
              </a:rPr>
              <a:t>6</a:t>
            </a:r>
            <a:endParaRPr lang="ko-KR" altLang="en-US" sz="1600" b="1" dirty="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8222" y="1352528"/>
            <a:ext cx="39581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  <a:latin typeface="HY견고딕"/>
                <a:ea typeface="HY견고딕"/>
              </a:rPr>
              <a:t>* </a:t>
            </a:r>
            <a:r>
              <a:rPr lang="ko-KR" altLang="en-US" sz="1400" b="1">
                <a:solidFill>
                  <a:srgbClr val="FF0000"/>
                </a:solidFill>
                <a:latin typeface="HY견고딕"/>
                <a:ea typeface="HY견고딕"/>
              </a:rPr>
              <a:t>각 객체 속의 </a:t>
            </a:r>
            <a:r>
              <a:rPr lang="en-US" altLang="ko-KR" sz="1400" b="1">
                <a:solidFill>
                  <a:srgbClr val="FF0000"/>
                </a:solidFill>
                <a:latin typeface="HY견고딕"/>
                <a:ea typeface="HY견고딕"/>
              </a:rPr>
              <a:t>this</a:t>
            </a:r>
            <a:r>
              <a:rPr lang="ko-KR" altLang="en-US" sz="1400" b="1">
                <a:solidFill>
                  <a:srgbClr val="FF0000"/>
                </a:solidFill>
                <a:latin typeface="HY견고딕"/>
                <a:ea typeface="HY견고딕"/>
              </a:rPr>
              <a:t>는 다른 객체의 </a:t>
            </a:r>
            <a:r>
              <a:rPr lang="en-US" altLang="ko-KR" sz="1400" b="1">
                <a:solidFill>
                  <a:srgbClr val="FF0000"/>
                </a:solidFill>
                <a:latin typeface="HY견고딕"/>
                <a:ea typeface="HY견고딕"/>
              </a:rPr>
              <a:t>this</a:t>
            </a:r>
            <a:r>
              <a:rPr lang="ko-KR" altLang="en-US" sz="1400" b="1">
                <a:solidFill>
                  <a:srgbClr val="FF0000"/>
                </a:solidFill>
                <a:latin typeface="HY견고딕"/>
                <a:ea typeface="HY견고딕"/>
              </a:rPr>
              <a:t>와 다름</a:t>
            </a:r>
            <a:endParaRPr lang="en-US" altLang="ko-KR" sz="1400" b="1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107504" y="2142014"/>
            <a:ext cx="1224137" cy="576064"/>
          </a:xfrm>
          <a:prstGeom prst="wedgeRoundRectCallout">
            <a:avLst>
              <a:gd name="adj1" fmla="val 69632"/>
              <a:gd name="adj2" fmla="val 27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000" b="1">
                <a:solidFill>
                  <a:schemeClr val="tx1"/>
                </a:solidFill>
                <a:latin typeface="HY견고딕"/>
                <a:ea typeface="HY견고딕"/>
              </a:rPr>
              <a:t>this</a:t>
            </a: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는 객체 자신에 대한 포인터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/>
      <p:bldP spid="57" grpId="0"/>
      <p:bldP spid="62" grpId="0"/>
      <p:bldP spid="35" grpId="0" animBg="1"/>
      <p:bldP spid="37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this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필요한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85921" y="1211132"/>
            <a:ext cx="8153400" cy="5400600"/>
          </a:xfrm>
        </p:spPr>
        <p:txBody>
          <a:bodyPr/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매개변수의 이름과 멤버 변수의 이름이 같은 경우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6" y="2095778"/>
            <a:ext cx="379900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Circle(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radius) { </a:t>
            </a:r>
          </a:p>
          <a:p>
            <a:pPr defTabSz="180000"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this-&gt;radius = radius;</a:t>
            </a:r>
          </a:p>
          <a:p>
            <a:pPr defTabSz="180000"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56311" y="2077397"/>
            <a:ext cx="3708381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Circle(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radius) { </a:t>
            </a:r>
          </a:p>
          <a:p>
            <a:pPr defTabSz="180000"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radius = radius;</a:t>
            </a:r>
          </a:p>
          <a:p>
            <a:pPr defTabSz="180000"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9" name="곱셈 기호 8"/>
          <p:cNvSpPr/>
          <p:nvPr/>
        </p:nvSpPr>
        <p:spPr>
          <a:xfrm>
            <a:off x="4774569" y="1964319"/>
            <a:ext cx="3816424" cy="1224136"/>
          </a:xfrm>
          <a:prstGeom prst="mathMultiply">
            <a:avLst/>
          </a:prstGeom>
          <a:solidFill>
            <a:srgbClr val="FF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왼쪽 화살표 9"/>
          <p:cNvSpPr/>
          <p:nvPr/>
        </p:nvSpPr>
        <p:spPr>
          <a:xfrm>
            <a:off x="4053643" y="2261323"/>
            <a:ext cx="1016359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958335" y="3196425"/>
            <a:ext cx="984744" cy="302611"/>
          </a:xfrm>
          <a:prstGeom prst="wedgeRoundRectCallout">
            <a:avLst>
              <a:gd name="adj1" fmla="val 28716"/>
              <a:gd name="adj2" fmla="val -1634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 </a:t>
            </a:r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radius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711051" y="3271212"/>
            <a:ext cx="1245032" cy="302611"/>
          </a:xfrm>
          <a:prstGeom prst="wedgeRoundRectCallout">
            <a:avLst>
              <a:gd name="adj1" fmla="val -24958"/>
              <a:gd name="adj2" fmla="val -1990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매개 변수 </a:t>
            </a:r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radius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187918" y="3347731"/>
            <a:ext cx="1179872" cy="302611"/>
          </a:xfrm>
          <a:prstGeom prst="wedgeRoundRectCallout">
            <a:avLst>
              <a:gd name="adj1" fmla="val 377"/>
              <a:gd name="adj2" fmla="val -2651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매개 변수 </a:t>
            </a:r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radius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021122" y="3315790"/>
            <a:ext cx="1245032" cy="302611"/>
          </a:xfrm>
          <a:prstGeom prst="wedgeRoundRectCallout">
            <a:avLst>
              <a:gd name="adj1" fmla="val -37399"/>
              <a:gd name="adj2" fmla="val -2540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매개 변수 </a:t>
            </a:r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radius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35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this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필요한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231904"/>
            <a:ext cx="8153400" cy="5400600"/>
          </a:xfrm>
        </p:spPr>
        <p:txBody>
          <a:bodyPr/>
          <a:lstStyle/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 함수가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자신의 주소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리턴할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때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연산자 중복 시에 매우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34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2780928"/>
            <a:ext cx="597666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Sample {</a:t>
            </a:r>
          </a:p>
          <a:p>
            <a:pPr defTabSz="180000" fontAlgn="base" latinLnBrk="0"/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 fontAlgn="base" latinLnBrk="0"/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Sample* f() {</a:t>
            </a:r>
          </a:p>
          <a:p>
            <a:pPr defTabSz="180000" fontAlgn="base" latinLnBrk="0"/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....</a:t>
            </a:r>
          </a:p>
          <a:p>
            <a:pPr defTabSz="180000" fontAlgn="base" latinLnBrk="0"/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3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return this;</a:t>
            </a:r>
          </a:p>
          <a:p>
            <a:pPr defTabSz="180000" fontAlgn="base" latinLnBrk="0"/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}</a:t>
            </a:r>
          </a:p>
          <a:p>
            <a:pPr defTabSz="180000" fontAlgn="base" latinLnBrk="0"/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71056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this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제약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 함수가 아닌 함수에서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this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불가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객체와의 관련성이 없기 때문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static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멤버 함수에서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this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 불가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객체가 생기기 전에 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static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함수 호출이 있을 수 있기 때문에</a:t>
            </a:r>
          </a:p>
        </p:txBody>
      </p:sp>
    </p:spTree>
    <p:extLst>
      <p:ext uri="{BB962C8B-B14F-4D97-AF65-F5344CB8AC3E}">
        <p14:creationId xmlns:p14="http://schemas.microsoft.com/office/powerpoint/2010/main" val="168027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this </a:t>
            </a:r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포인터의 실체 </a:t>
            </a:r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컴파일러에서 처리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1272222"/>
            <a:ext cx="2703304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Sample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a;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setA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x)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this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-&gt;a = x;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1432" y="2752185"/>
            <a:ext cx="5112568" cy="2554545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Sample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....	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setA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Sample* this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x)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this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-&gt;a = x;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112073" y="1987396"/>
            <a:ext cx="811855" cy="974587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35"/>
          <p:cNvSpPr/>
          <p:nvPr/>
        </p:nvSpPr>
        <p:spPr>
          <a:xfrm>
            <a:off x="6786852" y="3019172"/>
            <a:ext cx="1979196" cy="408672"/>
          </a:xfrm>
          <a:prstGeom prst="wedgeRoundRectCallout">
            <a:avLst>
              <a:gd name="adj1" fmla="val -29182"/>
              <a:gd name="adj2" fmla="val 133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this</a:t>
            </a:r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컴파일러에 의해 </a:t>
            </a:r>
            <a:endParaRPr lang="en-US" altLang="ko-KR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묵시적으로 삽입된 매개 변수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5401" y="3660125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(a)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개발자가 작성한 클래스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74334" y="5733256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(b)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컴파일러에 의해 변환된 클래스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42736" y="3675043"/>
            <a:ext cx="1744586" cy="40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35896" y="1925550"/>
            <a:ext cx="1533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컴파일러에 의해</a:t>
            </a:r>
            <a:endParaRPr lang="en-US" altLang="ko-KR" sz="1400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74827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40" grpId="0"/>
      <p:bldP spid="7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클래스를 이용한 문자열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문자열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C-</a:t>
            </a:r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C++ 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클래스의 객체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C++ </a:t>
            </a:r>
            <a:r>
              <a:rPr lang="ko-KR" altLang="en-US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표준 라이브러리</a:t>
            </a:r>
            <a:r>
              <a:rPr lang="en-US" altLang="ko-KR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&lt;string&gt; </a:t>
            </a:r>
            <a:r>
              <a:rPr lang="ko-KR" altLang="en-US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헤더 파일에 선언</a:t>
            </a:r>
            <a:endParaRPr lang="en-US" altLang="ko-KR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59632" y="4041068"/>
            <a:ext cx="60486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#include &lt;string&gt;</a:t>
            </a:r>
          </a:p>
          <a:p>
            <a:pPr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1773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클래스를 이용한 문자열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-252536" y="1340768"/>
            <a:ext cx="9018584" cy="5400600"/>
          </a:xfrm>
        </p:spPr>
        <p:txBody>
          <a:bodyPr>
            <a:normAutofit/>
          </a:bodyPr>
          <a:lstStyle/>
          <a:p>
            <a:pPr lvl="1"/>
            <a:r>
              <a:rPr lang="ko-KR" altLang="en-US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가변 크기의 문자열</a:t>
            </a:r>
            <a:endParaRPr lang="en-US" altLang="ko-KR" sz="24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다양한 문자열 연산을 실행하는 연산자와 멤버 함수 포함</a:t>
            </a: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 복사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 비교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 길이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</a:t>
            </a:r>
            <a:endParaRPr lang="en-US" altLang="ko-KR" sz="20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 객체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string 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등으로 혼용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1906555"/>
            <a:ext cx="7559752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str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= "I love ";   </a:t>
            </a:r>
          </a:p>
          <a:p>
            <a:pPr fontAlgn="base" latinLnBrk="0"/>
            <a:r>
              <a:rPr lang="en-US" altLang="ko-KR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// </a:t>
            </a:r>
            <a:r>
              <a:rPr lang="en-US" altLang="ko-KR" sz="2400" b="1" dirty="0" err="1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str</a:t>
            </a:r>
            <a:r>
              <a:rPr lang="ko-KR" altLang="en-US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</a:t>
            </a:r>
            <a:r>
              <a:rPr lang="en-US" altLang="ko-KR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'I', ' ', 'l', 'o', 'v', 'e', ' ‘ : 7</a:t>
            </a:r>
            <a:r>
              <a:rPr lang="ko-KR" altLang="en-US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문자</a:t>
            </a:r>
            <a:r>
              <a:rPr lang="en-US" altLang="ko-KR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                   </a:t>
            </a:r>
          </a:p>
          <a:p>
            <a:pPr fontAlgn="base" latinLnBrk="0"/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str.append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("C++.");    </a:t>
            </a:r>
          </a:p>
          <a:p>
            <a:pPr fontAlgn="base" latinLnBrk="0"/>
            <a:r>
              <a:rPr lang="en-US" altLang="ko-KR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// </a:t>
            </a:r>
            <a:r>
              <a:rPr lang="en-US" altLang="ko-KR" sz="2400" b="1" dirty="0" err="1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str</a:t>
            </a:r>
            <a:r>
              <a:rPr lang="ko-KR" altLang="en-US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</a:t>
            </a:r>
            <a:r>
              <a:rPr lang="en-US" altLang="ko-KR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 love C++.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  : </a:t>
            </a:r>
            <a:r>
              <a:rPr lang="en-US" altLang="ko-KR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sz="24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개의 문자</a:t>
            </a:r>
          </a:p>
        </p:txBody>
      </p:sp>
    </p:spTree>
    <p:extLst>
      <p:ext uri="{BB962C8B-B14F-4D97-AF65-F5344CB8AC3E}">
        <p14:creationId xmlns:p14="http://schemas.microsoft.com/office/powerpoint/2010/main" val="283126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생성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5496" y="1340768"/>
            <a:ext cx="8730552" cy="5400600"/>
          </a:xfrm>
        </p:spPr>
        <p:txBody>
          <a:bodyPr/>
          <a:lstStyle/>
          <a:p>
            <a:pPr lvl="1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 생성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916832"/>
            <a:ext cx="9445729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str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빈 문자열을 가진 </a:t>
            </a:r>
            <a:r>
              <a:rPr lang="ko-KR" altLang="en-US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객체</a:t>
            </a:r>
          </a:p>
          <a:p>
            <a:pPr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address("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서울시 성북구 삼선동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389“);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리터럴로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초기화</a:t>
            </a:r>
            <a:endParaRPr lang="en-US" altLang="ko-KR" sz="20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copyAddress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(address); </a:t>
            </a:r>
          </a:p>
          <a:p>
            <a:pPr fontAlgn="base" latinLnBrk="0"/>
            <a:endParaRPr lang="en-US" altLang="ko-KR" sz="20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 latinLnBrk="0"/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C-</a:t>
            </a:r>
            <a:r>
              <a:rPr lang="ko-KR" altLang="en-US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(char []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배열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으로부터 </a:t>
            </a:r>
            <a:r>
              <a:rPr lang="ko-KR" altLang="en-US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객체 생성</a:t>
            </a:r>
          </a:p>
          <a:p>
            <a:pPr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char text[] = {'L', 'o', 'v', 'e', ' ', 'C', '+', '+', '\0'};</a:t>
            </a:r>
          </a:p>
          <a:p>
            <a:pPr fontAlgn="base" latinLnBrk="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title(text); 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“Love C++"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문자열을 가진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title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0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94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/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Heap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메모리영역의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F375D-CDC0-41DD-8AB0-15138C3B343F}"/>
              </a:ext>
            </a:extLst>
          </p:cNvPr>
          <p:cNvSpPr txBox="1"/>
          <p:nvPr/>
        </p:nvSpPr>
        <p:spPr>
          <a:xfrm>
            <a:off x="1070386" y="2050288"/>
            <a:ext cx="728830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힙에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메모리를 할당하는 것은 비교적 느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림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할당된 메모리는 명시적으로 할당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해제하거나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응용 프로그램이 종료될 때까지 유지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됨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동적으로 할당된 메모리는 포인터를 통해 접근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됨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힙은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큰 메모리 풀이므로 큰 배열,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구조체 또는 클래스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할당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가능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2000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C7C19-245F-48A2-89E6-85C0F53989F8}"/>
              </a:ext>
            </a:extLst>
          </p:cNvPr>
          <p:cNvSpPr txBox="1"/>
          <p:nvPr/>
        </p:nvSpPr>
        <p:spPr>
          <a:xfrm>
            <a:off x="569724" y="5289011"/>
            <a:ext cx="828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*  </a:t>
            </a:r>
            <a:r>
              <a:rPr lang="ko-KR" altLang="en-US" b="0" i="0" dirty="0" err="1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힙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영역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할당해야 할 메모리의 크기를 프로그램이 실행되는 </a:t>
            </a:r>
            <a:endParaRPr lang="en-US" altLang="ko-KR" b="0" i="0" dirty="0">
              <a:solidFill>
                <a:srgbClr val="FF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동안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run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time)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결정해야 하는 경우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유용하게 사용되는 공간</a:t>
            </a:r>
            <a:b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58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생성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13980" y="1281336"/>
            <a:ext cx="8730552" cy="5400600"/>
          </a:xfrm>
        </p:spPr>
        <p:txBody>
          <a:bodyPr/>
          <a:lstStyle/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 출력</a:t>
            </a:r>
            <a:endParaRPr lang="en-US" altLang="ko-KR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&lt;&lt; </a:t>
            </a:r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연산자</a:t>
            </a:r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961" y="3212976"/>
            <a:ext cx="813690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address &lt;&lt;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   </a:t>
            </a:r>
          </a:p>
          <a:p>
            <a:pPr fontAlgn="base" latinLnBrk="0"/>
            <a:r>
              <a:rPr lang="en-US" altLang="ko-KR" sz="2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// "</a:t>
            </a:r>
            <a:r>
              <a:rPr lang="ko-KR" altLang="en-US" sz="2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서울시 성북구 삼선동 </a:t>
            </a:r>
            <a:r>
              <a:rPr lang="en-US" altLang="ko-KR" sz="2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389"</a:t>
            </a:r>
            <a:r>
              <a:rPr lang="ko-KR" altLang="en-US" sz="2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출력</a:t>
            </a:r>
          </a:p>
          <a:p>
            <a:pPr fontAlgn="base" latinLnBrk="0"/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title &lt;&lt;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        </a:t>
            </a:r>
          </a:p>
          <a:p>
            <a:pPr fontAlgn="base" latinLnBrk="0"/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en-US" altLang="ko-KR" sz="2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en-US" altLang="ko-KR" sz="2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Love C++"</a:t>
            </a:r>
            <a:r>
              <a:rPr lang="ko-KR" altLang="en-US" sz="2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375643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생성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5496" y="1340768"/>
            <a:ext cx="8730552" cy="5400600"/>
          </a:xfrm>
        </p:spPr>
        <p:txBody>
          <a:bodyPr/>
          <a:lstStyle/>
          <a:p>
            <a:pPr lvl="2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 입력</a:t>
            </a:r>
            <a:endParaRPr lang="en-US" altLang="ko-KR" sz="3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en-US" altLang="ko-KR" sz="3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cin</a:t>
            </a:r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과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&gt;&gt; </a:t>
            </a:r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연산자</a:t>
            </a:r>
            <a:endParaRPr lang="en-US" altLang="ko-KR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7584" y="3356992"/>
            <a:ext cx="8316416" cy="1508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name;</a:t>
            </a:r>
          </a:p>
          <a:p>
            <a:pPr fontAlgn="base" latinLnBrk="0"/>
            <a:r>
              <a:rPr lang="en-US" altLang="ko-KR" sz="36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cin</a:t>
            </a:r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&gt;&gt; name;      </a:t>
            </a:r>
          </a:p>
          <a:p>
            <a:pPr fontAlgn="base" latinLnBrk="0"/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공백이 입력되면 하나의 문자열로 입력</a:t>
            </a:r>
            <a:endParaRPr lang="en-US" altLang="ko-KR" sz="20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6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생성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5496" y="1340768"/>
            <a:ext cx="8730552" cy="5400600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 숫자 변환</a:t>
            </a:r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stoi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 이용</a:t>
            </a: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r>
              <a:rPr lang="en-US" altLang="ko-KR" sz="1800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2011 C++ </a:t>
            </a:r>
            <a:r>
              <a:rPr lang="ko-KR" altLang="en-US" sz="1800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표준부터</a:t>
            </a:r>
            <a:endParaRPr lang="en-US" altLang="ko-KR" sz="1800" b="1" dirty="0">
              <a:solidFill>
                <a:srgbClr val="00B0F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2719527"/>
            <a:ext cx="66967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s="123";</a:t>
            </a:r>
          </a:p>
          <a:p>
            <a:pPr fontAlgn="base" latinLnBrk="0"/>
            <a:r>
              <a:rPr lang="en-US" altLang="ko-KR" sz="3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n = </a:t>
            </a:r>
            <a:r>
              <a:rPr lang="en-US" altLang="ko-KR" sz="3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stoi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(s);    </a:t>
            </a:r>
          </a:p>
          <a:p>
            <a:pPr fontAlgn="base" latinLnBrk="0"/>
            <a:r>
              <a:rPr lang="en-US" altLang="ko-KR" sz="32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n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정수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123. </a:t>
            </a:r>
            <a:r>
              <a:rPr lang="ko-KR" altLang="en-US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비주얼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C++ 2010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이상 버전</a:t>
            </a:r>
            <a:endParaRPr lang="en-US" altLang="ko-KR" sz="20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6" y="4883116"/>
            <a:ext cx="7128792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s="123";</a:t>
            </a:r>
          </a:p>
          <a:p>
            <a:pPr fontAlgn="base" latinLnBrk="0"/>
            <a:r>
              <a:rPr lang="en-US" altLang="ko-KR" sz="3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n = </a:t>
            </a:r>
            <a:r>
              <a:rPr lang="en-US" altLang="ko-KR" sz="3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atoi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s.c_str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());    </a:t>
            </a:r>
          </a:p>
          <a:p>
            <a:pPr fontAlgn="base" latinLnBrk="0"/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n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정수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123. </a:t>
            </a:r>
            <a:r>
              <a:rPr lang="ko-KR" altLang="en-US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비주얼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C++ 2008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이하</a:t>
            </a:r>
            <a:endParaRPr lang="en-US" altLang="ko-KR" sz="20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09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9254" y="156592"/>
            <a:ext cx="8153400" cy="68012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객체의 동적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9254" y="1457400"/>
            <a:ext cx="8153400" cy="5400600"/>
          </a:xfrm>
        </p:spPr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new/delete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문자열을 동적 생성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반환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-32119" y="96485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43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488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8725" y="218173"/>
            <a:ext cx="9217024" cy="680120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예제 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4–11 string </a:t>
            </a:r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클래스를 이용한 문자열 생성 및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27584" y="15032"/>
            <a:ext cx="7641065" cy="56323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&lt;string&gt;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main()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 err="1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r>
              <a:rPr lang="ko-KR" altLang="en-US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생성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str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//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빈 문자열을 가진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객체 생성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address("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서울시 성북구 삼선동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389");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string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copyAddress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(address); 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char text[] = {'L', 'o', 'v', 'e', ' ', 'C', '+', '+', '\0'};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title(text);     </a:t>
            </a:r>
            <a:r>
              <a:rPr lang="en-US" altLang="ko-KR" sz="16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"Love C++" </a:t>
            </a:r>
            <a:r>
              <a:rPr lang="ko-KR" altLang="en-US" sz="16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문자열을 가진 </a:t>
            </a:r>
            <a:r>
              <a:rPr lang="ko-KR" altLang="en-US" sz="1600" b="1" dirty="0" err="1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r>
              <a:rPr lang="ko-KR" altLang="en-US" sz="16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객체 생성</a:t>
            </a:r>
          </a:p>
          <a:p>
            <a:pPr defTabSz="180000"/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 err="1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r>
              <a:rPr lang="ko-KR" altLang="en-US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출력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str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     </a:t>
            </a:r>
            <a:r>
              <a:rPr lang="en-US" altLang="ko-KR" sz="16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16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빈 </a:t>
            </a:r>
            <a:r>
              <a:rPr lang="ko-KR" altLang="en-US" sz="1600" b="1" dirty="0" err="1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스트링</a:t>
            </a:r>
            <a:r>
              <a:rPr lang="en-US" altLang="ko-KR" sz="16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6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아무 값도 출력되지 않음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address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copyAddress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title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52020" y="218173"/>
            <a:ext cx="3456384" cy="113877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ko-KR" altLang="en-US"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서울시 성북구 삼선동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389</a:t>
            </a:r>
          </a:p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서울시 성북구 삼선동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389</a:t>
            </a:r>
          </a:p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Love C++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135747" y="9021"/>
            <a:ext cx="1332902" cy="471664"/>
          </a:xfrm>
          <a:prstGeom prst="wedgeRoundRectCallout">
            <a:avLst>
              <a:gd name="adj1" fmla="val -162192"/>
              <a:gd name="adj2" fmla="val 12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빈 문자열을 </a:t>
            </a:r>
            <a:endParaRPr lang="en-US" altLang="ko-KR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가진 스트링 출력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8063880" y="1700808"/>
            <a:ext cx="1080120" cy="471664"/>
          </a:xfrm>
          <a:prstGeom prst="wedgeRoundRectCallout">
            <a:avLst>
              <a:gd name="adj1" fmla="val -162192"/>
              <a:gd name="adj2" fmla="val 12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클래스를 사용하기 위해 반드시 필요</a:t>
            </a:r>
          </a:p>
        </p:txBody>
      </p:sp>
    </p:spTree>
    <p:extLst>
      <p:ext uri="{BB962C8B-B14F-4D97-AF65-F5344CB8AC3E}">
        <p14:creationId xmlns:p14="http://schemas.microsoft.com/office/powerpoint/2010/main" val="318774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8104" y="188640"/>
            <a:ext cx="8855896" cy="68012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예제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4-12 string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배열 선언과 </a:t>
            </a:r>
            <a:b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 키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-333269" y="996900"/>
            <a:ext cx="579358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45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6316" y="1700808"/>
            <a:ext cx="63139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 </a:t>
            </a:r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개의 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string </a:t>
            </a:r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배열을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선언하고 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getline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이용하여 문자열을 입력 받아 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사전 순으로 가장 뒤에 나오는 문자열을 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출력하라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fontAlgn="base"/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 비교는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&lt;,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연산자를 간단히 이용하면 된다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551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0"/>
            <a:ext cx="8767720" cy="6247864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&lt;string&gt;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main()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string names[5];  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 배열 선언</a:t>
            </a:r>
          </a:p>
          <a:p>
            <a:pPr defTabSz="180000"/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for(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=0;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&lt;5;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++)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"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이름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&gt;&gt; ";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getline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cin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names[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], 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'\n'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string latter = names[0];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for(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=1;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&lt;5;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++)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if(latter &lt; names[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])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{  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사전 순으로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latter </a:t>
            </a:r>
            <a:r>
              <a:rPr lang="ko-KR" altLang="en-US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문자열이 앞에 온다면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	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latter = names[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];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latter </a:t>
            </a:r>
            <a:r>
              <a:rPr lang="ko-KR" altLang="en-US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 변경</a:t>
            </a:r>
          </a:p>
          <a:p>
            <a:pPr defTabSz="180000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"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사전에서 가장 뒤에 나오는 문자열은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" &lt;&lt; 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latter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1960" y="404664"/>
            <a:ext cx="4536504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이름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&gt;&gt;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Kim Nam Yun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이름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&gt;&gt;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Chang Jae Young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이름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&gt;&gt;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Lee Jae Moon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이름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&gt;&gt;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Han Won Sun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이름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&gt;&gt;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Hwang Su </a:t>
            </a:r>
            <a:r>
              <a:rPr lang="en-US" altLang="ko-KR" sz="2000" b="1" dirty="0" err="1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hee</a:t>
            </a:r>
            <a:endParaRPr lang="en-US" altLang="ko-KR" sz="2000" b="1" dirty="0">
              <a:solidFill>
                <a:srgbClr val="00B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사전에서 가장 뒤에 나오는 문자열은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Lee Jae Moon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모서리가 둥근 사각형 설명선 12">
            <a:extLst>
              <a:ext uri="{FF2B5EF4-FFF2-40B4-BE49-F238E27FC236}">
                <a16:creationId xmlns:a16="http://schemas.microsoft.com/office/drawing/2014/main" id="{00DD7041-C713-4364-8829-59D886E6649A}"/>
              </a:ext>
            </a:extLst>
          </p:cNvPr>
          <p:cNvSpPr/>
          <p:nvPr/>
        </p:nvSpPr>
        <p:spPr>
          <a:xfrm>
            <a:off x="4563372" y="3659702"/>
            <a:ext cx="1179872" cy="302611"/>
          </a:xfrm>
          <a:prstGeom prst="wedgeRoundRectCallout">
            <a:avLst>
              <a:gd name="adj1" fmla="val -91711"/>
              <a:gd name="adj2" fmla="val -2189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생략가능</a:t>
            </a:r>
          </a:p>
        </p:txBody>
      </p:sp>
    </p:spTree>
    <p:extLst>
      <p:ext uri="{BB962C8B-B14F-4D97-AF65-F5344CB8AC3E}">
        <p14:creationId xmlns:p14="http://schemas.microsoft.com/office/powerpoint/2010/main" val="415965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예제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4-13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문자열을 입력 받고 </a:t>
            </a:r>
            <a:b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회전시키기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1772816"/>
            <a:ext cx="8298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빈칸을 포함하는 문자열을 입력 받고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fontAlgn="base"/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 문자씩 왼쪽으로 회전하도록 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문자열을 변경하고 출력하라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8046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916" y="0"/>
            <a:ext cx="9038083" cy="6740307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&lt;string&gt;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main() {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string s;</a:t>
            </a:r>
          </a:p>
          <a:p>
            <a:pPr defTabSz="180000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"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문자열을 입력하세요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한글 안됨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 " &lt;&lt;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getline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cin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s, '\n');   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 입력</a:t>
            </a:r>
          </a:p>
          <a:p>
            <a:pPr defTabSz="180000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len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=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s.length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    </a:t>
            </a:r>
            <a:r>
              <a:rPr lang="en-US" altLang="ko-KR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문자열의 길이</a:t>
            </a:r>
          </a:p>
          <a:p>
            <a:pPr defTabSz="180000"/>
            <a:endParaRPr lang="ko-KR" altLang="en-US" sz="2400" b="1" dirty="0">
              <a:solidFill>
                <a:srgbClr val="00B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for(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=0;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len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++) {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string 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first =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s.substr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(0,1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);  </a:t>
            </a:r>
            <a:r>
              <a:rPr lang="en-US" altLang="ko-KR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맨 앞의 문자 </a:t>
            </a:r>
            <a:r>
              <a:rPr lang="en-US" altLang="ko-KR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개를 문자열로 분리</a:t>
            </a:r>
          </a:p>
          <a:p>
            <a:pPr defTabSz="180000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string sub =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s.substr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(1, len-1);  </a:t>
            </a:r>
            <a:r>
              <a:rPr lang="en-US" altLang="ko-KR" sz="16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16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나머지 문자들을 문자열로 분리</a:t>
            </a:r>
          </a:p>
          <a:p>
            <a:pPr defTabSz="180000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 = sub + 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first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   </a:t>
            </a:r>
            <a:r>
              <a:rPr lang="en-US" altLang="ko-KR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 문자열을 연결하여 새로운 문자열로 만듦</a:t>
            </a:r>
          </a:p>
          <a:p>
            <a:pPr defTabSz="180000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s &lt;&lt;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}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5890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836712"/>
            <a:ext cx="5400600" cy="526297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문자열을 입력하세요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(</a:t>
            </a:r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한글 안됨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</a:p>
          <a:p>
            <a:r>
              <a:rPr lang="en-US" altLang="ko-KR" sz="28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 love you</a:t>
            </a:r>
          </a:p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love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youI</a:t>
            </a:r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love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youI</a:t>
            </a:r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ove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youI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l</a:t>
            </a:r>
          </a:p>
          <a:p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ve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youI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lo</a:t>
            </a:r>
          </a:p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e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youI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lov</a:t>
            </a:r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youI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love</a:t>
            </a:r>
          </a:p>
          <a:p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youI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love</a:t>
            </a:r>
          </a:p>
          <a:p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ouI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love y</a:t>
            </a:r>
          </a:p>
          <a:p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love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yo</a:t>
            </a:r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I love you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99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동적 메모리 할당 및 반환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정적 할당</a:t>
            </a: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변수 선언을 통해 필요한 메모리 할당</a:t>
            </a:r>
          </a:p>
          <a:p>
            <a:pPr lvl="2">
              <a:defRPr/>
            </a:pPr>
            <a:r>
              <a:rPr lang="ko-KR" altLang="en-US" b="1" dirty="0">
                <a:latin typeface="HY견고딕"/>
                <a:ea typeface="HY견고딕"/>
              </a:rPr>
              <a:t>많은 양의 메모리는 배열 선언을 통해 할당</a:t>
            </a:r>
          </a:p>
          <a:p>
            <a:pPr lvl="2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동적 할당</a:t>
            </a:r>
          </a:p>
          <a:p>
            <a:pPr lvl="1">
              <a:defRPr/>
            </a:pPr>
            <a:r>
              <a:rPr lang="ko-KR" altLang="en-US" sz="1800" b="1" dirty="0">
                <a:latin typeface="HY견고딕"/>
                <a:ea typeface="HY견고딕"/>
              </a:rPr>
              <a:t>필요한 양이 예측되지 않는 경우</a:t>
            </a:r>
            <a:r>
              <a:rPr lang="en-US" altLang="ko-KR" sz="1800" b="1" dirty="0">
                <a:latin typeface="HY견고딕"/>
                <a:ea typeface="HY견고딕"/>
              </a:rPr>
              <a:t>.. </a:t>
            </a:r>
            <a:endParaRPr lang="ko-KR" altLang="en-US" sz="1800" b="1" dirty="0"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sz="1800" b="1" dirty="0">
                <a:latin typeface="HY견고딕"/>
                <a:ea typeface="HY견고딕"/>
              </a:rPr>
              <a:t>실행 중에  필요한 만큼 </a:t>
            </a:r>
            <a:r>
              <a:rPr lang="ko-KR" altLang="en-US" sz="1800" b="1" dirty="0" err="1">
                <a:latin typeface="HY견고딕"/>
                <a:ea typeface="HY견고딕"/>
              </a:rPr>
              <a:t>힙</a:t>
            </a:r>
            <a:r>
              <a:rPr lang="ko-KR" altLang="en-US" sz="1800" b="1" dirty="0">
                <a:latin typeface="HY견고딕"/>
                <a:ea typeface="HY견고딕"/>
              </a:rPr>
              <a:t> 메모리에서 할당</a:t>
            </a:r>
          </a:p>
          <a:p>
            <a:pPr lvl="2">
              <a:defRPr/>
            </a:pPr>
            <a:r>
              <a:rPr lang="ko-KR" altLang="en-US" b="1" dirty="0" err="1">
                <a:solidFill>
                  <a:srgbClr val="0000FF"/>
                </a:solidFill>
                <a:latin typeface="HY견고딕"/>
                <a:ea typeface="HY견고딕"/>
              </a:rPr>
              <a:t>힙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(heap)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으로부터 할당</a:t>
            </a:r>
          </a:p>
          <a:p>
            <a:pPr lvl="3">
              <a:defRPr/>
            </a:pPr>
            <a:r>
              <a:rPr lang="ko-KR" altLang="en-US" b="1" dirty="0" err="1">
                <a:solidFill>
                  <a:srgbClr val="FF0000"/>
                </a:solidFill>
                <a:latin typeface="HY견고딕"/>
                <a:ea typeface="HY견고딕"/>
              </a:rPr>
              <a:t>힙은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 운영체제가 프로세스</a:t>
            </a:r>
            <a:r>
              <a:rPr lang="en-US" altLang="ko-KR" b="1" dirty="0">
                <a:solidFill>
                  <a:srgbClr val="FF0000"/>
                </a:solidFill>
                <a:latin typeface="HY견고딕"/>
                <a:ea typeface="HY견고딕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프로그램</a:t>
            </a:r>
            <a:r>
              <a:rPr lang="en-US" altLang="ko-KR" b="1" dirty="0">
                <a:solidFill>
                  <a:srgbClr val="FF0000"/>
                </a:solidFill>
                <a:latin typeface="HY견고딕"/>
                <a:ea typeface="HY견고딕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의 실행을 시작 시킬 때 </a:t>
            </a:r>
          </a:p>
          <a:p>
            <a:pPr marL="1143000" lvl="3" indent="0">
              <a:buNone/>
              <a:defRPr/>
            </a:pPr>
            <a:r>
              <a:rPr lang="en-US" altLang="ko-KR" b="1" dirty="0">
                <a:solidFill>
                  <a:srgbClr val="FF0000"/>
                </a:solidFill>
                <a:latin typeface="HY견고딕"/>
                <a:ea typeface="HY견고딕"/>
              </a:rPr>
              <a:t>    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동적 할당 공간으로 준 메모리 공간</a:t>
            </a:r>
          </a:p>
          <a:p>
            <a:pPr marL="1143000" lvl="3" indent="0">
              <a:buNone/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>
              <a:buFont typeface="Wingdings"/>
              <a:buChar char="v"/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C </a:t>
            </a:r>
            <a:r>
              <a:rPr lang="ko-KR" altLang="en-US" sz="2000" b="1" dirty="0">
                <a:latin typeface="HY견고딕"/>
                <a:ea typeface="HY견고딕"/>
              </a:rPr>
              <a:t>언어의 동적 메모리 할당 </a:t>
            </a:r>
            <a:r>
              <a:rPr lang="en-US" altLang="ko-KR" sz="2000" b="1" dirty="0">
                <a:latin typeface="HY견고딕"/>
                <a:ea typeface="HY견고딕"/>
              </a:rPr>
              <a:t>:</a:t>
            </a:r>
          </a:p>
          <a:p>
            <a:pPr marL="0" indent="0">
              <a:buNone/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       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-  malloc()/free() </a:t>
            </a:r>
            <a:r>
              <a:rPr lang="ko-KR" altLang="en-US" sz="2000" b="1" dirty="0">
                <a:solidFill>
                  <a:srgbClr val="FF0000"/>
                </a:solidFill>
                <a:latin typeface="HY견고딕"/>
                <a:ea typeface="HY견고딕"/>
              </a:rPr>
              <a:t>라이브러리 함수 사용</a:t>
            </a:r>
            <a:endParaRPr lang="en-US" altLang="ko-KR" sz="2000" b="1" dirty="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b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명품 </a:t>
            </a:r>
            <a:r>
              <a:rPr lang="en-US" altLang="ko-KR" dirty="0"/>
              <a:t>C++ </a:t>
            </a:r>
            <a:r>
              <a:rPr lang="ko-KR" altLang="en-US" dirty="0"/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함수의 인자 전달 방식 리뷰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7424" y="1878650"/>
            <a:ext cx="8423848" cy="52565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인자 전달 방식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값에 의한 호출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2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call by value</a:t>
            </a:r>
          </a:p>
          <a:p>
            <a:pPr lvl="2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함수가 호출되면 매개 변수가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스택에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생성됨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호출하는 코드에서 값을 넘겨줌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호출하는 코드에서 넘어온 값이 매개 변수에 복사됨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617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함수의 인자 전달 방식 리뷰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1107" y="1516698"/>
            <a:ext cx="8982893" cy="52565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인자 전달 방식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주소에 의한 호출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2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call by address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ko-KR" sz="24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함수의 매개 변수는 포인터 타입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함수가 호출되면 포인터 타입의 매개 변수가 </a:t>
            </a: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스택에 생성됨</a:t>
            </a: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lvl="3"/>
            <a:endParaRPr lang="en-US" altLang="ko-KR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호출하는 코드에서는 명시적으로 주소를 넘겨줌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타입 변수나 객체의 경우</a:t>
            </a: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주소 전달</a:t>
            </a:r>
            <a:endParaRPr lang="en-US" altLang="ko-KR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배열의 경우</a:t>
            </a: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배열의 이름</a:t>
            </a:r>
            <a:endParaRPr lang="en-US" altLang="ko-KR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3"/>
            <a:endParaRPr lang="en-US" altLang="ko-KR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호출하는 코드에서 넘어온 주소 값이 매개 변수에 저장됨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449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0113" y="464825"/>
            <a:ext cx="5339999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swap(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a,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b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= a;</a:t>
            </a: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a = b;</a:t>
            </a: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b = 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80000"/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main() {</a:t>
            </a: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m=2, n=9;</a:t>
            </a: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swap(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m, n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);</a:t>
            </a: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m &lt;&lt; ‘ ‘ &lt;&lt; n;</a:t>
            </a:r>
          </a:p>
          <a:p>
            <a:pPr defTabSz="18000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067944" y="2564904"/>
            <a:ext cx="151216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2 9</a:t>
            </a:r>
          </a:p>
        </p:txBody>
      </p:sp>
    </p:spTree>
    <p:extLst>
      <p:ext uri="{BB962C8B-B14F-4D97-AF65-F5344CB8AC3E}">
        <p14:creationId xmlns:p14="http://schemas.microsoft.com/office/powerpoint/2010/main" val="139994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555776" y="980728"/>
            <a:ext cx="0" cy="4074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412801" y="836712"/>
            <a:ext cx="0" cy="394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396608" y="1033459"/>
            <a:ext cx="0" cy="3567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/>
          <p:cNvGrpSpPr/>
          <p:nvPr/>
        </p:nvGrpSpPr>
        <p:grpSpPr>
          <a:xfrm>
            <a:off x="2676891" y="991434"/>
            <a:ext cx="1341762" cy="1041626"/>
            <a:chOff x="2709055" y="2194369"/>
            <a:chExt cx="1226339" cy="695149"/>
          </a:xfrm>
          <a:solidFill>
            <a:schemeClr val="bg2">
              <a:lumMod val="90000"/>
            </a:schemeClr>
          </a:solidFill>
        </p:grpSpPr>
        <p:sp>
          <p:nvSpPr>
            <p:cNvPr id="139" name="직사각형 13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4668714" y="991434"/>
            <a:ext cx="1341762" cy="1041626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6" name="직사각형 13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6613461" y="2755164"/>
            <a:ext cx="1341762" cy="1041626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3" name="직사각형 132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668714" y="2825705"/>
            <a:ext cx="1341762" cy="1041626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0" name="직사각형 129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2676891" y="2825705"/>
            <a:ext cx="1341762" cy="1041626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7" name="직사각형 126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37991" y="2825705"/>
            <a:ext cx="1341762" cy="1041626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3806" y="2944147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m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9082" y="3003237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266" y="3380036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n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19997" y="3440115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/>
              </a:rPr>
              <a:t>9</a:t>
            </a:r>
            <a:endParaRPr lang="ko-KR" altLang="en-US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098" y="4348894"/>
            <a:ext cx="2342698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(1) swap()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호출 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688" y="3822956"/>
            <a:ext cx="1569149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main()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스택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8651" y="4346664"/>
            <a:ext cx="2574039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(2) swap()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호출 직후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90469" y="2944147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m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55745" y="3003237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91930" y="3380036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n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56661" y="3440115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/>
              </a:rPr>
              <a:t>9</a:t>
            </a:r>
            <a:endParaRPr lang="ko-KR" altLang="en-US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21350" y="3822956"/>
            <a:ext cx="1569149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main()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스택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5459" y="1101319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35" y="1160409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06920" y="1537208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b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71650" y="1597288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/>
              </a:rPr>
              <a:t>9</a:t>
            </a:r>
            <a:endParaRPr lang="ko-KR" altLang="en-US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13383" y="1995502"/>
            <a:ext cx="1598067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swap()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스택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9822" y="4350204"/>
            <a:ext cx="2033639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(3) swap()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64735" y="2935591"/>
            <a:ext cx="664281" cy="338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m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30011" y="2994681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66195" y="3371480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n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30926" y="3431559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/>
              </a:rPr>
              <a:t>9</a:t>
            </a:r>
            <a:endParaRPr lang="ko-KR" altLang="en-US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99993" y="3822956"/>
            <a:ext cx="1569149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main()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스택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79724" y="1101319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45000" y="1160409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9</a:t>
            </a:r>
            <a:endParaRPr lang="ko-KR" altLang="en-US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81185" y="1537208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b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45916" y="1597288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/>
              </a:rPr>
              <a:t>9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/>
              </a:rPr>
              <a:t> 2</a:t>
            </a:r>
            <a:endParaRPr lang="ko-KR" altLang="en-US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87855" y="1995502"/>
            <a:ext cx="1598067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swap()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스택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77271" y="4346664"/>
            <a:ext cx="2342698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(4) swap()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리턴 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84391" y="2935591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m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49667" y="2994681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85851" y="3371480"/>
            <a:ext cx="66428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n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0582" y="3431559"/>
            <a:ext cx="612588" cy="2968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/>
              </a:rPr>
              <a:t>9</a:t>
            </a:r>
            <a:endParaRPr lang="ko-KR" altLang="en-US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60129" y="3822956"/>
            <a:ext cx="1569149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main()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스택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곱셈 기호 51"/>
          <p:cNvSpPr/>
          <p:nvPr/>
        </p:nvSpPr>
        <p:spPr>
          <a:xfrm>
            <a:off x="5166670" y="1206484"/>
            <a:ext cx="331971" cy="326179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곱셈 기호 52"/>
          <p:cNvSpPr/>
          <p:nvPr/>
        </p:nvSpPr>
        <p:spPr>
          <a:xfrm>
            <a:off x="5192920" y="1610445"/>
            <a:ext cx="331971" cy="326179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4" name="모서리가 둥근 사각형 설명선 103"/>
          <p:cNvSpPr/>
          <p:nvPr/>
        </p:nvSpPr>
        <p:spPr>
          <a:xfrm>
            <a:off x="1272164" y="1021136"/>
            <a:ext cx="1010796" cy="969099"/>
          </a:xfrm>
          <a:prstGeom prst="wedgeRoundRectCallout">
            <a:avLst>
              <a:gd name="adj1" fmla="val 94911"/>
              <a:gd name="adj2" fmla="val -56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a, b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</a:t>
            </a:r>
            <a:endParaRPr lang="en-US" altLang="ko-KR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m, n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값 복사</a:t>
            </a:r>
          </a:p>
        </p:txBody>
      </p:sp>
      <p:sp>
        <p:nvSpPr>
          <p:cNvPr id="107" name="모서리가 둥근 사각형 설명선 106"/>
          <p:cNvSpPr/>
          <p:nvPr/>
        </p:nvSpPr>
        <p:spPr>
          <a:xfrm>
            <a:off x="7184726" y="2033060"/>
            <a:ext cx="1168863" cy="580037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m, n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변화 없음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02428" y="4850735"/>
            <a:ext cx="1726387" cy="33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값에 의한 호출</a:t>
            </a:r>
          </a:p>
        </p:txBody>
      </p:sp>
    </p:spTree>
    <p:extLst>
      <p:ext uri="{BB962C8B-B14F-4D97-AF65-F5344CB8AC3E}">
        <p14:creationId xmlns:p14="http://schemas.microsoft.com/office/powerpoint/2010/main" val="24515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27584" y="437257"/>
            <a:ext cx="5566460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swap(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*a,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*b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 {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= *a;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*a = *b;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*b =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80000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main() {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m=2, n=9;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swap(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&amp;m, &amp;n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m &lt;&lt; ‘ ‘ &lt;&lt; n;</a:t>
            </a:r>
          </a:p>
          <a:p>
            <a:pPr defTabSz="18000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6688228" y="2276872"/>
            <a:ext cx="1280452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9 2</a:t>
            </a:r>
          </a:p>
        </p:txBody>
      </p:sp>
    </p:spTree>
    <p:extLst>
      <p:ext uri="{BB962C8B-B14F-4D97-AF65-F5344CB8AC3E}">
        <p14:creationId xmlns:p14="http://schemas.microsoft.com/office/powerpoint/2010/main" val="238029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07504" y="764704"/>
            <a:ext cx="8928992" cy="5377750"/>
            <a:chOff x="971600" y="1186696"/>
            <a:chExt cx="7272808" cy="4568210"/>
          </a:xfrm>
        </p:grpSpPr>
        <p:grpSp>
          <p:nvGrpSpPr>
            <p:cNvPr id="123" name="그룹 122"/>
            <p:cNvGrpSpPr/>
            <p:nvPr/>
          </p:nvGrpSpPr>
          <p:grpSpPr>
            <a:xfrm>
              <a:off x="4816274" y="1186696"/>
              <a:ext cx="1281040" cy="1147621"/>
              <a:chOff x="2709055" y="2194369"/>
              <a:chExt cx="1226339" cy="695149"/>
            </a:xfrm>
            <a:solidFill>
              <a:schemeClr val="bg1"/>
            </a:solidFill>
          </p:grpSpPr>
          <p:sp>
            <p:nvSpPr>
              <p:cNvPr id="124" name="직사각형 123"/>
              <p:cNvSpPr/>
              <p:nvPr/>
            </p:nvSpPr>
            <p:spPr>
              <a:xfrm>
                <a:off x="2709055" y="2229560"/>
                <a:ext cx="1224136" cy="659958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2724559" y="2194369"/>
                <a:ext cx="1210835" cy="825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2964504" y="1186696"/>
              <a:ext cx="1281040" cy="1147621"/>
              <a:chOff x="2709055" y="2194369"/>
              <a:chExt cx="1226339" cy="695149"/>
            </a:xfrm>
            <a:solidFill>
              <a:schemeClr val="bg1"/>
            </a:solidFill>
          </p:grpSpPr>
          <p:sp>
            <p:nvSpPr>
              <p:cNvPr id="121" name="직사각형 120"/>
              <p:cNvSpPr/>
              <p:nvPr/>
            </p:nvSpPr>
            <p:spPr>
              <a:xfrm>
                <a:off x="2709055" y="2229560"/>
                <a:ext cx="1224136" cy="659958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2724559" y="2194369"/>
                <a:ext cx="1210835" cy="825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6605211" y="3207622"/>
              <a:ext cx="1281040" cy="1147621"/>
              <a:chOff x="2709055" y="2194369"/>
              <a:chExt cx="1226339" cy="695149"/>
            </a:xfrm>
            <a:solidFill>
              <a:schemeClr val="bg1"/>
            </a:solidFill>
          </p:grpSpPr>
          <p:sp>
            <p:nvSpPr>
              <p:cNvPr id="118" name="직사각형 117"/>
              <p:cNvSpPr/>
              <p:nvPr/>
            </p:nvSpPr>
            <p:spPr>
              <a:xfrm>
                <a:off x="2709055" y="2229560"/>
                <a:ext cx="1224136" cy="659958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2724559" y="2194369"/>
                <a:ext cx="1210835" cy="825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4816274" y="3207622"/>
              <a:ext cx="1281040" cy="1147621"/>
              <a:chOff x="2709055" y="2194369"/>
              <a:chExt cx="1226339" cy="695149"/>
            </a:xfrm>
            <a:solidFill>
              <a:schemeClr val="bg1"/>
            </a:solidFill>
          </p:grpSpPr>
          <p:sp>
            <p:nvSpPr>
              <p:cNvPr id="115" name="직사각형 114"/>
              <p:cNvSpPr/>
              <p:nvPr/>
            </p:nvSpPr>
            <p:spPr>
              <a:xfrm>
                <a:off x="2709055" y="2229560"/>
                <a:ext cx="1224136" cy="659958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2724559" y="2194369"/>
                <a:ext cx="1210835" cy="825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2982478" y="3207622"/>
              <a:ext cx="1281040" cy="1147621"/>
              <a:chOff x="2709055" y="2194369"/>
              <a:chExt cx="1226339" cy="695149"/>
            </a:xfrm>
            <a:solidFill>
              <a:schemeClr val="bg1"/>
            </a:solidFill>
          </p:grpSpPr>
          <p:sp>
            <p:nvSpPr>
              <p:cNvPr id="112" name="직사각형 111"/>
              <p:cNvSpPr/>
              <p:nvPr/>
            </p:nvSpPr>
            <p:spPr>
              <a:xfrm>
                <a:off x="2709055" y="2229560"/>
                <a:ext cx="1224136" cy="659958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2724559" y="2194369"/>
                <a:ext cx="1210835" cy="825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1100335" y="3200816"/>
              <a:ext cx="1281040" cy="1147621"/>
              <a:chOff x="2709055" y="2194369"/>
              <a:chExt cx="1226339" cy="695149"/>
            </a:xfrm>
            <a:solidFill>
              <a:schemeClr val="bg1"/>
            </a:solidFill>
          </p:grpSpPr>
          <p:sp>
            <p:nvSpPr>
              <p:cNvPr id="109" name="직사각형 108"/>
              <p:cNvSpPr/>
              <p:nvPr/>
            </p:nvSpPr>
            <p:spPr>
              <a:xfrm>
                <a:off x="2709055" y="2229560"/>
                <a:ext cx="1224136" cy="659958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2724559" y="2194369"/>
                <a:ext cx="1210835" cy="825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102987" y="3355593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31348" y="3420696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04332" y="3835838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n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532191" y="3902030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/>
                </a:rPr>
                <a:t>9</a:t>
              </a:r>
              <a:endPara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71600" y="4903286"/>
              <a:ext cx="1757295" cy="287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(1) swap() 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호출 전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1643" y="4323829"/>
              <a:ext cx="1404160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main() </a:t>
              </a:r>
              <a:r>
                <a:rPr lang="ko-KR" altLang="en-US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스택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46225" y="4900830"/>
              <a:ext cx="1943567" cy="287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(2) swap() 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호출 직후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8065" y="3355593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406426" y="3420696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79410" y="3835838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n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07269" y="3902030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/>
                </a:rPr>
                <a:t>9</a:t>
              </a:r>
              <a:endPara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98561" y="4323829"/>
              <a:ext cx="131519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main() </a:t>
              </a:r>
              <a:r>
                <a:rPr lang="ko-KR" altLang="en-US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스택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991865" y="1325240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a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420227" y="1390343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/>
                </a:rPr>
                <a:t></a:t>
              </a:r>
              <a:endPara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993210" y="1805485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421070" y="1871678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/>
                </a:rPr>
                <a:t></a:t>
              </a:r>
              <a:endPara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60723" y="2363540"/>
              <a:ext cx="141384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swap() </a:t>
              </a:r>
              <a:r>
                <a:rPr lang="ko-KR" altLang="en-US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스택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91608" y="4903286"/>
              <a:ext cx="1505406" cy="287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(3) swap() 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실행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795696" y="3346166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224057" y="3411269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 </a:t>
              </a:r>
              <a:r>
                <a:rPr lang="en-US" altLang="ko-KR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  <a:endPara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797040" y="3826411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n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224900" y="3892604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/>
                </a:rPr>
                <a:t>9 </a:t>
              </a:r>
              <a:r>
                <a:rPr lang="en-US" altLang="ko-KR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923958" y="4323829"/>
              <a:ext cx="1290688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main() </a:t>
              </a:r>
              <a:r>
                <a:rPr lang="ko-KR" altLang="en-US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스택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09496" y="1325240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a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237857" y="1390343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/>
                </a:rPr>
                <a:t></a:t>
              </a:r>
              <a:endPara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810841" y="1805485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38700" y="1871678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/>
                </a:rPr>
                <a:t></a:t>
              </a:r>
              <a:endPara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95696" y="2364751"/>
              <a:ext cx="130559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swap() </a:t>
              </a:r>
              <a:r>
                <a:rPr lang="ko-KR" altLang="en-US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스택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87113" y="4903286"/>
              <a:ext cx="1757295" cy="287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(4) swap() 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리턴 후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655116" y="3346166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7083477" y="3411269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  <a:endPara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656460" y="3826411"/>
              <a:ext cx="634219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n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084320" y="3892604"/>
              <a:ext cx="584865" cy="32709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602910" y="4323829"/>
              <a:ext cx="1465542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main() </a:t>
              </a:r>
              <a:r>
                <a:rPr lang="ko-KR" altLang="en-US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스택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8" name="자유형 97"/>
            <p:cNvSpPr/>
            <p:nvPr/>
          </p:nvSpPr>
          <p:spPr>
            <a:xfrm>
              <a:off x="3749222" y="2068567"/>
              <a:ext cx="608407" cy="1911068"/>
            </a:xfrm>
            <a:custGeom>
              <a:avLst/>
              <a:gdLst>
                <a:gd name="connsiteX0" fmla="*/ 0 w 460752"/>
                <a:gd name="connsiteY0" fmla="*/ 0 h 1157592"/>
                <a:gd name="connsiteX1" fmla="*/ 457200 w 460752"/>
                <a:gd name="connsiteY1" fmla="*/ 398834 h 1157592"/>
                <a:gd name="connsiteX2" fmla="*/ 175098 w 460752"/>
                <a:gd name="connsiteY2" fmla="*/ 1157592 h 115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752" h="1157592">
                  <a:moveTo>
                    <a:pt x="0" y="0"/>
                  </a:moveTo>
                  <a:cubicBezTo>
                    <a:pt x="214008" y="102951"/>
                    <a:pt x="428017" y="205902"/>
                    <a:pt x="457200" y="398834"/>
                  </a:cubicBezTo>
                  <a:cubicBezTo>
                    <a:pt x="486383" y="591766"/>
                    <a:pt x="330740" y="874679"/>
                    <a:pt x="175098" y="1157592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>
              <a:off x="2829936" y="1570727"/>
              <a:ext cx="837713" cy="1878949"/>
            </a:xfrm>
            <a:custGeom>
              <a:avLst/>
              <a:gdLst>
                <a:gd name="connsiteX0" fmla="*/ 634407 w 634407"/>
                <a:gd name="connsiteY0" fmla="*/ 0 h 1138136"/>
                <a:gd name="connsiteX1" fmla="*/ 2109 w 634407"/>
                <a:gd name="connsiteY1" fmla="*/ 389106 h 1138136"/>
                <a:gd name="connsiteX2" fmla="*/ 469036 w 634407"/>
                <a:gd name="connsiteY2" fmla="*/ 1138136 h 113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407" h="1138136">
                  <a:moveTo>
                    <a:pt x="634407" y="0"/>
                  </a:moveTo>
                  <a:cubicBezTo>
                    <a:pt x="332039" y="99708"/>
                    <a:pt x="29671" y="199417"/>
                    <a:pt x="2109" y="389106"/>
                  </a:cubicBezTo>
                  <a:cubicBezTo>
                    <a:pt x="-25453" y="578795"/>
                    <a:pt x="221791" y="858465"/>
                    <a:pt x="469036" y="1138136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5246841" y="3415256"/>
              <a:ext cx="316948" cy="359371"/>
            </a:xfrm>
            <a:prstGeom prst="mathMultiply">
              <a:avLst>
                <a:gd name="adj1" fmla="val 47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1" name="곱셈 기호 100"/>
            <p:cNvSpPr/>
            <p:nvPr/>
          </p:nvSpPr>
          <p:spPr>
            <a:xfrm>
              <a:off x="5271008" y="3860324"/>
              <a:ext cx="316948" cy="359371"/>
            </a:xfrm>
            <a:prstGeom prst="mathMultiply">
              <a:avLst>
                <a:gd name="adj1" fmla="val 47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5556584" y="2068567"/>
              <a:ext cx="608407" cy="1911068"/>
            </a:xfrm>
            <a:custGeom>
              <a:avLst/>
              <a:gdLst>
                <a:gd name="connsiteX0" fmla="*/ 0 w 460752"/>
                <a:gd name="connsiteY0" fmla="*/ 0 h 1157592"/>
                <a:gd name="connsiteX1" fmla="*/ 457200 w 460752"/>
                <a:gd name="connsiteY1" fmla="*/ 398834 h 1157592"/>
                <a:gd name="connsiteX2" fmla="*/ 175098 w 460752"/>
                <a:gd name="connsiteY2" fmla="*/ 1157592 h 115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752" h="1157592">
                  <a:moveTo>
                    <a:pt x="0" y="0"/>
                  </a:moveTo>
                  <a:cubicBezTo>
                    <a:pt x="214008" y="102951"/>
                    <a:pt x="428017" y="205902"/>
                    <a:pt x="457200" y="398834"/>
                  </a:cubicBezTo>
                  <a:cubicBezTo>
                    <a:pt x="486383" y="591766"/>
                    <a:pt x="330740" y="874679"/>
                    <a:pt x="175098" y="1157592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3" name="자유형 102"/>
            <p:cNvSpPr/>
            <p:nvPr/>
          </p:nvSpPr>
          <p:spPr>
            <a:xfrm>
              <a:off x="4637299" y="1570727"/>
              <a:ext cx="837713" cy="1878949"/>
            </a:xfrm>
            <a:custGeom>
              <a:avLst/>
              <a:gdLst>
                <a:gd name="connsiteX0" fmla="*/ 634407 w 634407"/>
                <a:gd name="connsiteY0" fmla="*/ 0 h 1138136"/>
                <a:gd name="connsiteX1" fmla="*/ 2109 w 634407"/>
                <a:gd name="connsiteY1" fmla="*/ 389106 h 1138136"/>
                <a:gd name="connsiteX2" fmla="*/ 469036 w 634407"/>
                <a:gd name="connsiteY2" fmla="*/ 1138136 h 113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407" h="1138136">
                  <a:moveTo>
                    <a:pt x="634407" y="0"/>
                  </a:moveTo>
                  <a:cubicBezTo>
                    <a:pt x="332039" y="99708"/>
                    <a:pt x="29671" y="199417"/>
                    <a:pt x="2109" y="389106"/>
                  </a:cubicBezTo>
                  <a:cubicBezTo>
                    <a:pt x="-25453" y="578795"/>
                    <a:pt x="221791" y="858465"/>
                    <a:pt x="469036" y="1138136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5" name="모서리가 둥근 사각형 설명선 104"/>
            <p:cNvSpPr/>
            <p:nvPr/>
          </p:nvSpPr>
          <p:spPr>
            <a:xfrm>
              <a:off x="1695640" y="1212307"/>
              <a:ext cx="965052" cy="1067715"/>
            </a:xfrm>
            <a:prstGeom prst="wedgeRoundRectCallout">
              <a:avLst>
                <a:gd name="adj1" fmla="val 94911"/>
                <a:gd name="adj2" fmla="val -562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a, b</a:t>
              </a:r>
              <a:r>
                <a:rPr lang="ko-KR" altLang="en-US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에</a:t>
              </a:r>
              <a:endPara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m, n</a:t>
              </a:r>
              <a:r>
                <a:rPr lang="ko-KR" altLang="en-US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의 주소</a:t>
              </a:r>
              <a:endPara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전달</a:t>
              </a:r>
            </a:p>
          </p:txBody>
        </p:sp>
        <p:sp>
          <p:nvSpPr>
            <p:cNvPr id="106" name="모서리가 둥근 사각형 설명선 105"/>
            <p:cNvSpPr/>
            <p:nvPr/>
          </p:nvSpPr>
          <p:spPr>
            <a:xfrm>
              <a:off x="7268038" y="2334318"/>
              <a:ext cx="965052" cy="622052"/>
            </a:xfrm>
            <a:prstGeom prst="wedgeRoundRectCallout">
              <a:avLst>
                <a:gd name="adj1" fmla="val 11057"/>
                <a:gd name="adj2" fmla="val 9966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m, n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변경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309903" y="5441171"/>
              <a:ext cx="2068451" cy="31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주소에 의한 호출</a:t>
              </a:r>
            </a:p>
          </p:txBody>
        </p:sp>
      </p:grpSp>
      <p:cxnSp>
        <p:nvCxnSpPr>
          <p:cNvPr id="76" name="직선 연결선 75"/>
          <p:cNvCxnSpPr/>
          <p:nvPr/>
        </p:nvCxnSpPr>
        <p:spPr>
          <a:xfrm>
            <a:off x="2285864" y="810974"/>
            <a:ext cx="0" cy="4074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572000" y="1004440"/>
            <a:ext cx="0" cy="4074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6804248" y="753084"/>
            <a:ext cx="0" cy="4074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36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값에 의한 호출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객체 전달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79276" y="1627348"/>
            <a:ext cx="8153400" cy="5040560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함수를 호출하는 쪽에서 객체 전달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이름만 사용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함수의 매개 변수 객체 생성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매개 변수 객체의 공간이 </a:t>
            </a:r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스택에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할당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호출하는 쪽의 객체가 매개 변수 객체에 그대로 복사됨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매개 변수 객체의 </a:t>
            </a:r>
            <a:r>
              <a:rPr lang="ko-KR" altLang="en-US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생성자는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호출되지 않음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 종료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매개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객체의 </a:t>
            </a:r>
            <a:r>
              <a:rPr lang="ko-KR" altLang="en-US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호출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b="1" i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값에 의한 호출 시 매개 변수 객체의 생성자가 실행되지 않는 이유</a:t>
            </a:r>
            <a:r>
              <a:rPr lang="en-US" altLang="ko-KR" b="1" i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lvl="2"/>
            <a:r>
              <a:rPr lang="ko-KR" altLang="en-US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호출되는 순간의 </a:t>
            </a:r>
            <a:r>
              <a:rPr lang="ko-KR" altLang="en-US" b="1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실인자</a:t>
            </a:r>
            <a:r>
              <a:rPr lang="ko-KR" altLang="en-US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객체 상태를 </a:t>
            </a:r>
            <a:endParaRPr lang="en-US" altLang="ko-KR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85800" lvl="2" indent="0">
              <a:buNone/>
            </a:pPr>
            <a:r>
              <a:rPr lang="en-US" altLang="ko-KR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매개 변수 객체에 그대로 전달하기 위함</a:t>
            </a:r>
            <a:endParaRPr lang="en-US" altLang="ko-KR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660232" y="3854184"/>
            <a:ext cx="2204492" cy="504056"/>
          </a:xfrm>
          <a:prstGeom prst="wedgeRoundRectCallout">
            <a:avLst>
              <a:gd name="adj1" fmla="val -63934"/>
              <a:gd name="adj2" fmla="val -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매개 변수 객체의 </a:t>
            </a:r>
            <a:r>
              <a:rPr lang="ko-KR" altLang="en-US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소멸자의 비대칭 실행 구조</a:t>
            </a:r>
          </a:p>
        </p:txBody>
      </p:sp>
      <p:sp>
        <p:nvSpPr>
          <p:cNvPr id="6" name="자유형 5"/>
          <p:cNvSpPr/>
          <p:nvPr/>
        </p:nvSpPr>
        <p:spPr>
          <a:xfrm>
            <a:off x="4788024" y="3789040"/>
            <a:ext cx="1431563" cy="717177"/>
          </a:xfrm>
          <a:custGeom>
            <a:avLst/>
            <a:gdLst>
              <a:gd name="connsiteX0" fmla="*/ 0 w 1431563"/>
              <a:gd name="connsiteY0" fmla="*/ 717177 h 717177"/>
              <a:gd name="connsiteX1" fmla="*/ 1371600 w 1431563"/>
              <a:gd name="connsiteY1" fmla="*/ 376518 h 717177"/>
              <a:gd name="connsiteX2" fmla="*/ 1057835 w 1431563"/>
              <a:gd name="connsiteY2" fmla="*/ 0 h 71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563" h="717177">
                <a:moveTo>
                  <a:pt x="0" y="717177"/>
                </a:moveTo>
                <a:cubicBezTo>
                  <a:pt x="597647" y="606612"/>
                  <a:pt x="1195294" y="496047"/>
                  <a:pt x="1371600" y="376518"/>
                </a:cubicBezTo>
                <a:cubicBezTo>
                  <a:pt x="1547906" y="256989"/>
                  <a:pt x="1302870" y="128494"/>
                  <a:pt x="1057835" y="0"/>
                </a:cubicBez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3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58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35332"/>
            <a:ext cx="8102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'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값에 의한 호출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'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방식으로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increase(Circle c)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함수가 호출되는 과정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8"/>
            <a:ext cx="937637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72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4675" y="133758"/>
            <a:ext cx="8153400" cy="680120"/>
          </a:xfrm>
        </p:spPr>
        <p:txBody>
          <a:bodyPr>
            <a:noAutofit/>
          </a:bodyPr>
          <a:lstStyle/>
          <a:p>
            <a:r>
              <a:rPr lang="ko-KR" altLang="en-US" sz="2800" b="1" dirty="0"/>
              <a:t>예제 </a:t>
            </a:r>
            <a:r>
              <a:rPr lang="en-US" altLang="ko-KR" sz="2800" b="1" dirty="0"/>
              <a:t>5-1 </a:t>
            </a:r>
            <a:r>
              <a:rPr lang="ko-KR" altLang="en-US" sz="2800" b="1" dirty="0"/>
              <a:t>‘값에 의한 </a:t>
            </a:r>
            <a:r>
              <a:rPr lang="ko-KR" altLang="en-US" sz="2800" b="1" dirty="0" err="1"/>
              <a:t>호출’시</a:t>
            </a:r>
            <a:r>
              <a:rPr lang="ko-KR" altLang="en-US" sz="2800" b="1" dirty="0"/>
              <a:t> </a:t>
            </a:r>
            <a:br>
              <a:rPr lang="en-US" altLang="ko-KR" sz="2800" b="1" dirty="0"/>
            </a:br>
            <a:r>
              <a:rPr lang="ko-KR" altLang="en-US" sz="2800" b="1" dirty="0"/>
              <a:t>매개 변수의 </a:t>
            </a:r>
            <a:r>
              <a:rPr lang="ko-KR" altLang="en-US" sz="2800" b="1" dirty="0" err="1"/>
              <a:t>생성자</a:t>
            </a:r>
            <a:r>
              <a:rPr lang="ko-KR" altLang="en-US" sz="2800" b="1" dirty="0"/>
              <a:t> 실행되지 않음</a:t>
            </a:r>
            <a:r>
              <a:rPr lang="en-US" altLang="ko-KR" sz="2800" b="1" dirty="0"/>
              <a:t> 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524140" y="68729"/>
            <a:ext cx="7992888" cy="6863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Circle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private: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radius;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Circle();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~Circle();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double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 { return 3.14*radius*radius;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getRadius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 return radius;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radius) { this-&gt;radius = radius }; 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Circle::Circle() {</a:t>
            </a:r>
          </a:p>
          <a:p>
            <a:pPr defTabSz="180000"/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radius = 1;</a:t>
            </a:r>
          </a:p>
          <a:p>
            <a:pPr defTabSz="180000"/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&lt;&lt; "</a:t>
            </a:r>
            <a:r>
              <a:rPr lang="ko-KR" altLang="en-US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radius = " &lt;&lt; radius &lt;&lt; 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  }</a:t>
            </a:r>
          </a:p>
          <a:p>
            <a:pPr defTabSz="180000"/>
            <a:r>
              <a:rPr lang="en-US" altLang="ko-KR" sz="20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Circle::Circle(</a:t>
            </a:r>
            <a:r>
              <a:rPr lang="en-US" altLang="ko-KR" sz="2000" b="1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radius) {</a:t>
            </a:r>
          </a:p>
          <a:p>
            <a:pPr defTabSz="180000"/>
            <a:r>
              <a:rPr lang="en-US" altLang="ko-KR" sz="20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this-&gt;radius = radius;</a:t>
            </a:r>
          </a:p>
          <a:p>
            <a:pPr defTabSz="180000"/>
            <a:r>
              <a:rPr lang="en-US" altLang="ko-KR" sz="20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&lt;&lt; "</a:t>
            </a:r>
            <a:r>
              <a:rPr lang="ko-KR" altLang="en-US" sz="2000" b="1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20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20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radius = "  &lt;&lt; radius &lt;&lt; </a:t>
            </a:r>
            <a:r>
              <a:rPr lang="en-US" altLang="ko-KR" sz="2000" b="1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 }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Circle::~Circle()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"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" &lt;&lt; radius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 }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94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동적 메모리 할당 및 반환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u"/>
              <a:defRPr/>
            </a:pPr>
            <a:r>
              <a:rPr lang="en-US" altLang="ko-KR" b="1" dirty="0">
                <a:latin typeface="HY견고딕"/>
                <a:ea typeface="HY견고딕"/>
              </a:rPr>
              <a:t>C++</a:t>
            </a:r>
            <a:r>
              <a:rPr lang="ko-KR" altLang="en-US" b="1" dirty="0">
                <a:latin typeface="HY견고딕"/>
                <a:ea typeface="HY견고딕"/>
              </a:rPr>
              <a:t>의</a:t>
            </a:r>
            <a:r>
              <a:rPr lang="en-US" altLang="ko-KR" b="1" dirty="0">
                <a:latin typeface="HY견고딕"/>
                <a:ea typeface="HY견고딕"/>
              </a:rPr>
              <a:t> </a:t>
            </a:r>
            <a:r>
              <a:rPr lang="ko-KR" altLang="en-US" b="1" dirty="0">
                <a:latin typeface="HY견고딕"/>
                <a:ea typeface="HY견고딕"/>
              </a:rPr>
              <a:t>동적 메모리 할당</a:t>
            </a:r>
            <a:r>
              <a:rPr lang="en-US" altLang="ko-KR" b="1" dirty="0">
                <a:latin typeface="HY견고딕"/>
                <a:ea typeface="HY견고딕"/>
              </a:rPr>
              <a:t>/</a:t>
            </a:r>
            <a:r>
              <a:rPr lang="ko-KR" altLang="en-US" b="1" dirty="0">
                <a:latin typeface="HY견고딕"/>
                <a:ea typeface="HY견고딕"/>
              </a:rPr>
              <a:t>반환</a:t>
            </a:r>
          </a:p>
          <a:p>
            <a:pPr lvl="0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new </a:t>
            </a:r>
            <a:r>
              <a:rPr lang="ko-KR" altLang="en-US" sz="2400" b="1" dirty="0">
                <a:latin typeface="HY견고딕"/>
                <a:ea typeface="HY견고딕"/>
              </a:rPr>
              <a:t>연산자</a:t>
            </a:r>
          </a:p>
          <a:p>
            <a:pPr lvl="2">
              <a:defRPr/>
            </a:pP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기본 타입 메모리 할당</a:t>
            </a:r>
            <a:r>
              <a:rPr lang="en-US" altLang="ko-KR" b="1" dirty="0">
                <a:solidFill>
                  <a:srgbClr val="0070C0"/>
                </a:solidFill>
                <a:latin typeface="HY견고딕"/>
                <a:ea typeface="HY견고딕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HY견고딕"/>
                <a:ea typeface="HY견고딕"/>
              </a:rPr>
              <a:t>배열 할당</a:t>
            </a:r>
            <a:r>
              <a:rPr lang="en-US" altLang="ko-KR" b="1" dirty="0">
                <a:solidFill>
                  <a:srgbClr val="0070C0"/>
                </a:solidFill>
                <a:latin typeface="HY견고딕"/>
                <a:ea typeface="HY견고딕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HY견고딕"/>
                <a:ea typeface="HY견고딕"/>
              </a:rPr>
              <a:t>객체 할당</a:t>
            </a:r>
            <a:r>
              <a:rPr lang="en-US" altLang="ko-KR" b="1" dirty="0">
                <a:solidFill>
                  <a:srgbClr val="0070C0"/>
                </a:solidFill>
                <a:latin typeface="HY견고딕"/>
                <a:ea typeface="HY견고딕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HY견고딕"/>
                <a:ea typeface="HY견고딕"/>
              </a:rPr>
              <a:t>객체 배열 할당</a:t>
            </a:r>
          </a:p>
          <a:p>
            <a:pPr lvl="2">
              <a:defRPr/>
            </a:pP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객체의 동적 생성 </a:t>
            </a:r>
            <a:r>
              <a:rPr lang="en-US" altLang="ko-KR" b="1" dirty="0">
                <a:solidFill>
                  <a:srgbClr val="0070C0"/>
                </a:solidFill>
                <a:latin typeface="HY견고딕"/>
                <a:ea typeface="HY견고딕"/>
              </a:rPr>
              <a:t>- </a:t>
            </a:r>
            <a:r>
              <a:rPr lang="ko-KR" altLang="en-US" b="1" dirty="0" err="1">
                <a:solidFill>
                  <a:srgbClr val="0070C0"/>
                </a:solidFill>
                <a:latin typeface="HY견고딕"/>
                <a:ea typeface="HY견고딕"/>
              </a:rPr>
              <a:t>힙</a:t>
            </a:r>
            <a:r>
              <a:rPr lang="ko-KR" altLang="en-US" b="1" dirty="0">
                <a:solidFill>
                  <a:srgbClr val="0070C0"/>
                </a:solidFill>
                <a:latin typeface="HY견고딕"/>
                <a:ea typeface="HY견고딕"/>
              </a:rPr>
              <a:t> 메모리로부터 객체를 위한 </a:t>
            </a:r>
            <a:endParaRPr lang="en-US" altLang="ko-KR" b="1" dirty="0">
              <a:solidFill>
                <a:srgbClr val="0070C0"/>
              </a:solidFill>
              <a:latin typeface="HY견고딕"/>
              <a:ea typeface="HY견고딕"/>
            </a:endParaRPr>
          </a:p>
          <a:p>
            <a:pPr marL="685800" lvl="2" indent="0">
              <a:buNone/>
              <a:defRPr/>
            </a:pPr>
            <a:r>
              <a:rPr lang="en-US" altLang="ko-KR" b="1" dirty="0">
                <a:solidFill>
                  <a:srgbClr val="0070C0"/>
                </a:solidFill>
                <a:latin typeface="HY견고딕"/>
                <a:ea typeface="HY견고딕"/>
              </a:rPr>
              <a:t>                               </a:t>
            </a:r>
            <a:r>
              <a:rPr lang="ko-KR" altLang="en-US" b="1" dirty="0">
                <a:solidFill>
                  <a:srgbClr val="0070C0"/>
                </a:solidFill>
                <a:latin typeface="HY견고딕"/>
                <a:ea typeface="HY견고딕"/>
              </a:rPr>
              <a:t>메모리 할당 요청</a:t>
            </a:r>
          </a:p>
          <a:p>
            <a:pPr lvl="2">
              <a:defRPr/>
            </a:pP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객체 할당 시 생성자 호출</a:t>
            </a:r>
          </a:p>
          <a:p>
            <a:pPr lvl="2">
              <a:defRPr/>
            </a:pPr>
            <a:endParaRPr lang="en-US" altLang="ko-KR" b="1" dirty="0">
              <a:solidFill>
                <a:srgbClr val="0070C0"/>
              </a:solidFill>
              <a:latin typeface="HY견고딕"/>
              <a:ea typeface="HY견고딕"/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delete </a:t>
            </a:r>
            <a:r>
              <a:rPr lang="ko-KR" altLang="en-US" sz="2400" b="1" dirty="0">
                <a:latin typeface="HY견고딕"/>
                <a:ea typeface="HY견고딕"/>
              </a:rPr>
              <a:t>연산자</a:t>
            </a:r>
          </a:p>
          <a:p>
            <a:pPr lvl="2">
              <a:defRPr/>
            </a:pPr>
            <a:r>
              <a:rPr lang="en-US" altLang="ko-KR" b="1" dirty="0">
                <a:solidFill>
                  <a:srgbClr val="0070C0"/>
                </a:solidFill>
                <a:latin typeface="HY견고딕"/>
                <a:ea typeface="HY견고딕"/>
              </a:rPr>
              <a:t>new</a:t>
            </a:r>
            <a:r>
              <a:rPr lang="ko-KR" altLang="en-US" b="1" dirty="0">
                <a:solidFill>
                  <a:srgbClr val="0070C0"/>
                </a:solidFill>
                <a:latin typeface="HY견고딕"/>
                <a:ea typeface="HY견고딕"/>
              </a:rPr>
              <a:t>로 할당 받은 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메모리 반환</a:t>
            </a:r>
          </a:p>
          <a:p>
            <a:pPr lvl="2">
              <a:defRPr/>
            </a:pP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객체의 동적 소멸</a:t>
            </a:r>
            <a:r>
              <a:rPr lang="ko-KR" altLang="en-US" b="1" dirty="0">
                <a:solidFill>
                  <a:srgbClr val="0070C0"/>
                </a:solidFill>
                <a:latin typeface="HY견고딕"/>
                <a:ea typeface="HY견고딕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HY견고딕"/>
                <a:ea typeface="HY견고딕"/>
              </a:rPr>
              <a:t>- </a:t>
            </a:r>
            <a:r>
              <a:rPr lang="ko-KR" altLang="en-US" b="1" dirty="0" err="1">
                <a:solidFill>
                  <a:srgbClr val="0070C0"/>
                </a:solidFill>
                <a:latin typeface="HY견고딕"/>
                <a:ea typeface="HY견고딕"/>
              </a:rPr>
              <a:t>소멸자</a:t>
            </a:r>
            <a:r>
              <a:rPr lang="ko-KR" altLang="en-US" b="1" dirty="0">
                <a:solidFill>
                  <a:srgbClr val="0070C0"/>
                </a:solidFill>
                <a:latin typeface="HY견고딕"/>
                <a:ea typeface="HY견고딕"/>
              </a:rPr>
              <a:t> 호출 뒤 객체를 </a:t>
            </a:r>
            <a:r>
              <a:rPr lang="ko-KR" altLang="en-US" b="1" dirty="0" err="1">
                <a:solidFill>
                  <a:srgbClr val="0070C0"/>
                </a:solidFill>
                <a:latin typeface="HY견고딕"/>
                <a:ea typeface="HY견고딕"/>
              </a:rPr>
              <a:t>힙에</a:t>
            </a:r>
            <a:r>
              <a:rPr lang="ko-KR" altLang="en-US" b="1" dirty="0">
                <a:solidFill>
                  <a:srgbClr val="0070C0"/>
                </a:solidFill>
                <a:latin typeface="HY견고딕"/>
                <a:ea typeface="HY견고딕"/>
              </a:rPr>
              <a:t> 반환</a:t>
            </a:r>
            <a:endParaRPr lang="en-US" altLang="ko-KR" b="1" dirty="0">
              <a:solidFill>
                <a:srgbClr val="0070C0"/>
              </a:solidFill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b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55776" y="-75816"/>
            <a:ext cx="5536343" cy="4832092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void increase(Circle c) {</a:t>
            </a:r>
          </a:p>
          <a:p>
            <a:pPr defTabSz="180000"/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 =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c.getRadius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pPr defTabSz="180000"/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c.setRadius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(r+1);</a:t>
            </a:r>
          </a:p>
          <a:p>
            <a:pPr defTabSz="180000"/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80000"/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main() {</a:t>
            </a:r>
          </a:p>
          <a:p>
            <a:pPr defTabSz="180000"/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 waffle(30);</a:t>
            </a:r>
          </a:p>
          <a:p>
            <a:pPr defTabSz="180000"/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increase(waffle);</a:t>
            </a:r>
          </a:p>
          <a:p>
            <a:pPr defTabSz="180000"/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waffle.getRadius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&lt;&lt; </a:t>
            </a:r>
            <a:r>
              <a:rPr lang="en-US" altLang="ko-KR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70126" y="5321487"/>
            <a:ext cx="3101188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30</a:t>
            </a:r>
          </a:p>
          <a:p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31</a:t>
            </a:r>
          </a:p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30</a:t>
            </a:r>
          </a:p>
          <a:p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실행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radius = 30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280591" y="5012392"/>
            <a:ext cx="1040129" cy="254838"/>
          </a:xfrm>
          <a:prstGeom prst="wedgeRoundRectCallout">
            <a:avLst>
              <a:gd name="adj1" fmla="val 75477"/>
              <a:gd name="adj2" fmla="val 522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waffle 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775365" y="5639864"/>
            <a:ext cx="701048" cy="319508"/>
          </a:xfrm>
          <a:prstGeom prst="wedgeRoundRectCallout">
            <a:avLst>
              <a:gd name="adj1" fmla="val -88711"/>
              <a:gd name="adj2" fmla="val 127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 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48323" y="116632"/>
            <a:ext cx="1631917" cy="432048"/>
          </a:xfrm>
          <a:prstGeom prst="wedgeRoundRectCallout">
            <a:avLst>
              <a:gd name="adj1" fmla="val 71329"/>
              <a:gd name="adj2" fmla="val 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ko-KR" altLang="en-US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endParaRPr lang="en-US" altLang="ko-KR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실행되지 않음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125889" y="6266978"/>
            <a:ext cx="1072224" cy="254838"/>
          </a:xfrm>
          <a:prstGeom prst="wedgeRoundRectCallout">
            <a:avLst>
              <a:gd name="adj1" fmla="val -103030"/>
              <a:gd name="adj2" fmla="val -88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waffle 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</a:t>
            </a:r>
          </a:p>
        </p:txBody>
      </p:sp>
      <p:sp>
        <p:nvSpPr>
          <p:cNvPr id="3" name="자유형 2"/>
          <p:cNvSpPr/>
          <p:nvPr/>
        </p:nvSpPr>
        <p:spPr>
          <a:xfrm>
            <a:off x="6291894" y="332656"/>
            <a:ext cx="538112" cy="2808312"/>
          </a:xfrm>
          <a:custGeom>
            <a:avLst/>
            <a:gdLst>
              <a:gd name="connsiteX0" fmla="*/ 0 w 772751"/>
              <a:gd name="connsiteY0" fmla="*/ 1165411 h 1165411"/>
              <a:gd name="connsiteX1" fmla="*/ 770964 w 772751"/>
              <a:gd name="connsiteY1" fmla="*/ 430306 h 1165411"/>
              <a:gd name="connsiteX2" fmla="*/ 170329 w 772751"/>
              <a:gd name="connsiteY2" fmla="*/ 0 h 116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751" h="1165411">
                <a:moveTo>
                  <a:pt x="0" y="1165411"/>
                </a:moveTo>
                <a:cubicBezTo>
                  <a:pt x="371288" y="894976"/>
                  <a:pt x="742576" y="624541"/>
                  <a:pt x="770964" y="430306"/>
                </a:cubicBezTo>
                <a:cubicBezTo>
                  <a:pt x="799352" y="236071"/>
                  <a:pt x="484840" y="118035"/>
                  <a:pt x="170329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020272" y="2204864"/>
            <a:ext cx="1531169" cy="504624"/>
          </a:xfrm>
          <a:prstGeom prst="wedgeRoundRectCallout">
            <a:avLst>
              <a:gd name="adj1" fmla="val -69999"/>
              <a:gd name="adj2" fmla="val -50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waffle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내용이 그대로 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복사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48323" y="1304764"/>
            <a:ext cx="1631917" cy="432048"/>
          </a:xfrm>
          <a:prstGeom prst="wedgeRoundRectCallout">
            <a:avLst>
              <a:gd name="adj1" fmla="val 71329"/>
              <a:gd name="adj2" fmla="val 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ko-KR" altLang="en-US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endParaRPr lang="en-US" altLang="ko-KR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실행됨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942452" y="5548253"/>
            <a:ext cx="1631917" cy="432048"/>
          </a:xfrm>
          <a:prstGeom prst="wedgeRoundRectCallout">
            <a:avLst>
              <a:gd name="adj1" fmla="val -74482"/>
              <a:gd name="adj2" fmla="val 246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ko-KR" altLang="en-US" sz="12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endParaRPr lang="en-US" altLang="ko-KR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실행되지 않았음</a:t>
            </a:r>
          </a:p>
        </p:txBody>
      </p:sp>
    </p:spTree>
    <p:extLst>
      <p:ext uri="{BB962C8B-B14F-4D97-AF65-F5344CB8AC3E}">
        <p14:creationId xmlns:p14="http://schemas.microsoft.com/office/powerpoint/2010/main" val="31731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1" grpId="0" animBg="1"/>
      <p:bldP spid="12" grpId="0" animBg="1"/>
      <p:bldP spid="3" grpId="0" animBg="1"/>
      <p:bldP spid="13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61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-112890" y="0"/>
            <a:ext cx="9252520" cy="67945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값에 의한 호출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시에 </a:t>
            </a:r>
            <a:r>
              <a:rPr lang="ko-KR" altLang="en-US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생성자와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소멸자의 비대칭 실행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9258242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2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88750"/>
            <a:ext cx="9381206" cy="99060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함수에 객체 전달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주소에 의한 호출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 </a:t>
            </a:r>
            <a:r>
              <a:rPr lang="ko-KR" altLang="en-US" sz="2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호출시</a:t>
            </a:r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객체의 주소만 전달</a:t>
            </a:r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sz="24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함수의 매개 변수는 객체에 대한 </a:t>
            </a:r>
            <a:r>
              <a:rPr lang="ko-KR" altLang="en-US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포인터 변수</a:t>
            </a:r>
            <a:r>
              <a:rPr lang="ko-KR" altLang="en-US" sz="24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선언</a:t>
            </a:r>
            <a:endParaRPr lang="en-US" altLang="ko-KR" sz="2400" b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sz="24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함수 호출 시 </a:t>
            </a:r>
            <a:r>
              <a:rPr lang="ko-KR" altLang="en-US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ko-KR" altLang="en-US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소멸자가 실행되지 않는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532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0" y="368374"/>
            <a:ext cx="9261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'</a:t>
            </a:r>
            <a:r>
              <a:rPr lang="ko-KR" altLang="en-US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주소에 의한 호출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'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increase(Circle *p)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함수가 호출되는 과정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0" y="2271662"/>
            <a:ext cx="8956933" cy="274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603598"/>
            <a:ext cx="864096" cy="76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537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" y="75912"/>
            <a:ext cx="9029679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147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치환 및 객체 리턴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치환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동일한 클래스 타입의 객체끼리 치환 가능</a:t>
            </a:r>
            <a:endParaRPr lang="en-US" altLang="ko-KR" b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객체의 모든 데이터가 비트 단위로 복사</a:t>
            </a:r>
            <a:endParaRPr lang="en-US" altLang="ko-KR" b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치환된 두 객체는 현재 내용물만 같을 뿐 </a:t>
            </a:r>
            <a:r>
              <a:rPr lang="ko-KR" altLang="en-US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독립적인 공간 유지</a:t>
            </a:r>
            <a:endParaRPr lang="en-US" altLang="ko-KR" b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2515" y="2996952"/>
            <a:ext cx="78035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Circle c1(5);</a:t>
            </a:r>
            <a:endParaRPr lang="ko-KR" altLang="en-US" sz="24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Circle c2(30);</a:t>
            </a:r>
            <a:endParaRPr lang="ko-KR" altLang="en-US" sz="24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c1 = c2;   </a:t>
            </a:r>
            <a:r>
              <a:rPr lang="en-US" altLang="ko-KR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c2 </a:t>
            </a:r>
            <a:r>
              <a:rPr lang="ko-KR" altLang="en-US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객체를 </a:t>
            </a:r>
            <a:r>
              <a:rPr lang="en-US" altLang="ko-KR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c1 </a:t>
            </a:r>
            <a:r>
              <a:rPr lang="ko-KR" altLang="en-US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객체에 비트 단위 복사</a:t>
            </a:r>
            <a:r>
              <a:rPr lang="en-US" altLang="ko-KR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c1</a:t>
            </a:r>
            <a:r>
              <a:rPr lang="ko-KR" altLang="en-US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반지름 </a:t>
            </a:r>
            <a:r>
              <a:rPr lang="en-US" altLang="ko-KR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</a:t>
            </a:r>
            <a:r>
              <a:rPr lang="ko-KR" altLang="en-US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243525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치환 및 객체 리턴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리턴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420888"/>
            <a:ext cx="6474696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Circle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getCircle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 {</a:t>
            </a:r>
          </a:p>
          <a:p>
            <a:pPr defTabSz="180000"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Circle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(30);</a:t>
            </a:r>
          </a:p>
          <a:p>
            <a:pPr defTabSz="180000"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return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         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</a:t>
            </a:r>
            <a:r>
              <a:rPr lang="en-US" altLang="ko-KR" sz="24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ko-KR" altLang="en-US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리턴</a:t>
            </a:r>
          </a:p>
          <a:p>
            <a:pPr defTabSz="180000" fontAlgn="base" latinLnBrk="0"/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4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7040" y="4437112"/>
            <a:ext cx="6474696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Circle c;     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c</a:t>
            </a:r>
            <a:r>
              <a:rPr lang="ko-KR" altLang="en-US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반지름 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4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 =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getCircle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 </a:t>
            </a:r>
          </a:p>
          <a:p>
            <a:pPr defTabSz="180000" fontAlgn="base" latinLnBrk="0"/>
            <a:r>
              <a:rPr lang="en-US" altLang="ko-KR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// </a:t>
            </a:r>
            <a:r>
              <a:rPr lang="en-US" altLang="ko-KR" sz="16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객체의 복사본이 </a:t>
            </a:r>
            <a:r>
              <a:rPr lang="en-US" altLang="ko-KR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r>
              <a:rPr lang="ko-KR" altLang="en-US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치환</a:t>
            </a:r>
            <a:r>
              <a:rPr lang="en-US" altLang="ko-KR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c</a:t>
            </a:r>
            <a:r>
              <a:rPr lang="ko-KR" altLang="en-US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반지름은 </a:t>
            </a:r>
            <a:r>
              <a:rPr lang="en-US" altLang="ko-KR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</a:t>
            </a:r>
            <a:r>
              <a:rPr lang="ko-KR" altLang="en-US" sz="16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됨</a:t>
            </a:r>
          </a:p>
        </p:txBody>
      </p:sp>
    </p:spTree>
    <p:extLst>
      <p:ext uri="{BB962C8B-B14F-4D97-AF65-F5344CB8AC3E}">
        <p14:creationId xmlns:p14="http://schemas.microsoft.com/office/powerpoint/2010/main" val="1414115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예제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5–3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리턴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67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0"/>
            <a:ext cx="7631760" cy="6863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Circle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radius;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Circle() { radius = 1;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radius) { this-&gt;radius = radius;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void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radius) { this-&gt;radius = radius;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double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 return 3.14*radius*radius; }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Circle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getCircle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(30);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return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</a:t>
            </a:r>
            <a:r>
              <a:rPr lang="en-US" altLang="ko-KR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tmp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</a:t>
            </a:r>
            <a:r>
              <a:rPr lang="ko-KR" altLang="en-US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리턴한다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80000"/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main() {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Circle c;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</a:t>
            </a:r>
            <a:r>
              <a:rPr lang="ko-KR" altLang="en-US" sz="20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.. radius=1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초기화된다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c.getArea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c =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getCircle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 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radius=30</a:t>
            </a:r>
            <a:r>
              <a:rPr lang="ko-KR" altLang="en-US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설정됨</a:t>
            </a:r>
            <a:r>
              <a:rPr lang="en-US" altLang="ko-KR" sz="20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c.getArea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&lt;&lt; </a:t>
            </a:r>
            <a:r>
              <a:rPr lang="en-US" altLang="ko-KR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defTabSz="180000"/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96136" y="429434"/>
            <a:ext cx="1152128" cy="70788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3.14</a:t>
            </a:r>
          </a:p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2826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new</a:t>
            </a:r>
            <a:r>
              <a:rPr lang="ko-KR" altLang="en-US" b="1">
                <a:latin typeface="HY견고딕"/>
                <a:ea typeface="HY견고딕"/>
              </a:rPr>
              <a:t>와</a:t>
            </a:r>
            <a:r>
              <a:rPr lang="en-US" altLang="ko-KR" b="1">
                <a:latin typeface="HY견고딕"/>
                <a:ea typeface="HY견고딕"/>
              </a:rPr>
              <a:t> delete </a:t>
            </a:r>
            <a:r>
              <a:rPr lang="ko-KR" altLang="en-US" b="1">
                <a:latin typeface="HY견고딕"/>
                <a:ea typeface="HY견고딕"/>
              </a:rPr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C++</a:t>
            </a:r>
            <a:r>
              <a:rPr lang="ko-KR" altLang="en-US" b="1">
                <a:latin typeface="HY견고딕"/>
                <a:ea typeface="HY견고딕"/>
              </a:rPr>
              <a:t>의 기본 연산자</a:t>
            </a:r>
          </a:p>
          <a:p>
            <a:pPr lvl="0">
              <a:defRPr/>
            </a:pPr>
            <a:endParaRPr lang="en-US" altLang="ko-KR" b="1">
              <a:latin typeface="HY견고딕"/>
              <a:ea typeface="HY견고딕"/>
            </a:endParaRPr>
          </a:p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new/delete </a:t>
            </a:r>
            <a:r>
              <a:rPr lang="ko-KR" altLang="en-US" b="1">
                <a:latin typeface="HY견고딕"/>
                <a:ea typeface="HY견고딕"/>
              </a:rPr>
              <a:t>연산자의 사용 형식</a:t>
            </a:r>
          </a:p>
          <a:p>
            <a:pPr lvl="0">
              <a:defRPr/>
            </a:pPr>
            <a:endParaRPr lang="en-US" altLang="ko-KR" b="1">
              <a:latin typeface="HY견고딕"/>
              <a:ea typeface="HY견고딕"/>
            </a:endParaRPr>
          </a:p>
          <a:p>
            <a:pPr lvl="0">
              <a:defRPr/>
            </a:pPr>
            <a:endParaRPr lang="en-US" altLang="ko-KR" b="1">
              <a:latin typeface="HY견고딕"/>
              <a:ea typeface="HY견고딕"/>
            </a:endParaRPr>
          </a:p>
          <a:p>
            <a:pPr lvl="0">
              <a:defRPr/>
            </a:pPr>
            <a:endParaRPr lang="en-US" altLang="ko-KR" b="1"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7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501008"/>
            <a:ext cx="640871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FF0000"/>
                </a:solidFill>
                <a:latin typeface="HY견고딕"/>
                <a:ea typeface="HY견고딕"/>
              </a:rPr>
              <a:t>데이터타입</a:t>
            </a:r>
            <a:r>
              <a:rPr lang="en-US" altLang="ko-KR" sz="2400" b="1">
                <a:solidFill>
                  <a:srgbClr val="FF0000"/>
                </a:solidFill>
                <a:latin typeface="HY견고딕"/>
                <a:ea typeface="HY견고딕"/>
              </a:rPr>
              <a:t> *</a:t>
            </a:r>
            <a:r>
              <a:rPr lang="ko-KR" altLang="en-US" sz="2400" b="1">
                <a:solidFill>
                  <a:srgbClr val="FF0000"/>
                </a:solidFill>
                <a:latin typeface="HY견고딕"/>
                <a:ea typeface="HY견고딕"/>
              </a:rPr>
              <a:t>포인터변수</a:t>
            </a:r>
            <a:r>
              <a:rPr lang="en-US" altLang="ko-KR" sz="2400" b="1">
                <a:solidFill>
                  <a:srgbClr val="FF0000"/>
                </a:solidFill>
                <a:latin typeface="HY견고딕"/>
                <a:ea typeface="HY견고딕"/>
              </a:rPr>
              <a:t> = new </a:t>
            </a:r>
            <a:r>
              <a:rPr lang="ko-KR" altLang="en-US" sz="2400" b="1">
                <a:solidFill>
                  <a:srgbClr val="FF0000"/>
                </a:solidFill>
                <a:latin typeface="HY견고딕"/>
                <a:ea typeface="HY견고딕"/>
              </a:rPr>
              <a:t>데이터타입 </a:t>
            </a:r>
            <a:r>
              <a:rPr lang="en-US" altLang="ko-KR" sz="2400" b="1">
                <a:solidFill>
                  <a:srgbClr val="FF0000"/>
                </a:solidFill>
                <a:latin typeface="HY견고딕"/>
                <a:ea typeface="HY견고딕"/>
              </a:rPr>
              <a:t>;</a:t>
            </a:r>
          </a:p>
          <a:p>
            <a:pPr lvl="0">
              <a:defRPr/>
            </a:pPr>
            <a:endParaRPr lang="en-US" altLang="ko-KR" sz="2400" b="1">
              <a:solidFill>
                <a:srgbClr val="FF0000"/>
              </a:solidFill>
              <a:latin typeface="HY견고딕"/>
              <a:ea typeface="HY견고딕"/>
            </a:endParaRPr>
          </a:p>
          <a:p>
            <a:pPr lvl="0">
              <a:defRPr/>
            </a:pPr>
            <a:r>
              <a:rPr lang="en-US" altLang="ko-KR" sz="2400" b="1">
                <a:solidFill>
                  <a:srgbClr val="FF0000"/>
                </a:solidFill>
                <a:latin typeface="HY견고딕"/>
                <a:ea typeface="HY견고딕"/>
              </a:rPr>
              <a:t>delete </a:t>
            </a:r>
            <a:r>
              <a:rPr lang="ko-KR" altLang="en-US" sz="2400" b="1">
                <a:solidFill>
                  <a:srgbClr val="FF0000"/>
                </a:solidFill>
                <a:latin typeface="HY견고딕"/>
                <a:ea typeface="HY견고딕"/>
              </a:rPr>
              <a:t>포인터변수</a:t>
            </a:r>
            <a:r>
              <a:rPr lang="en-US" altLang="ko-KR" sz="2400" b="1">
                <a:solidFill>
                  <a:srgbClr val="FF0000"/>
                </a:solidFill>
                <a:latin typeface="HY견고딕"/>
                <a:ea typeface="HY견고딕"/>
              </a:rPr>
              <a:t>;</a:t>
            </a:r>
            <a:endParaRPr lang="ko-KR" altLang="en-US" sz="2400" b="1">
              <a:solidFill>
                <a:srgbClr val="FF0000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new</a:t>
            </a:r>
            <a:r>
              <a:rPr lang="ko-KR" altLang="en-US" b="1">
                <a:latin typeface="HY견고딕"/>
                <a:ea typeface="HY견고딕"/>
              </a:rPr>
              <a:t>와</a:t>
            </a:r>
            <a:r>
              <a:rPr lang="en-US" altLang="ko-KR" b="1">
                <a:latin typeface="HY견고딕"/>
                <a:ea typeface="HY견고딕"/>
              </a:rPr>
              <a:t> delete </a:t>
            </a:r>
            <a:r>
              <a:rPr lang="ko-KR" altLang="en-US" b="1">
                <a:latin typeface="HY견고딕"/>
                <a:ea typeface="HY견고딕"/>
              </a:rPr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>
                <a:latin typeface="HY견고딕"/>
                <a:ea typeface="HY견고딕"/>
              </a:rPr>
              <a:t>new/delete</a:t>
            </a:r>
            <a:r>
              <a:rPr lang="ko-KR" altLang="en-US" b="1">
                <a:latin typeface="HY견고딕"/>
                <a:ea typeface="HY견고딕"/>
              </a:rPr>
              <a:t>의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8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2420888"/>
            <a:ext cx="7866456" cy="25206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>
                <a:latin typeface="HY견고딕"/>
                <a:ea typeface="HY견고딕"/>
              </a:rPr>
              <a:t>int *pInt = 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new</a:t>
            </a:r>
            <a:r>
              <a:rPr lang="en-US" altLang="ko-KR" sz="2000" b="1">
                <a:latin typeface="HY견고딕"/>
                <a:ea typeface="HY견고딕"/>
              </a:rPr>
              <a:t> int</a:t>
            </a:r>
            <a:r>
              <a:rPr lang="en-US" altLang="ko-KR" sz="2000" b="1">
                <a:solidFill>
                  <a:srgbClr val="92D050"/>
                </a:solidFill>
                <a:latin typeface="HY견고딕"/>
                <a:ea typeface="HY견고딕"/>
              </a:rPr>
              <a:t>;   // int </a:t>
            </a:r>
            <a:r>
              <a:rPr lang="ko-KR" altLang="en-US" sz="2000" b="1">
                <a:solidFill>
                  <a:srgbClr val="92D050"/>
                </a:solidFill>
                <a:latin typeface="HY견고딕"/>
                <a:ea typeface="HY견고딕"/>
              </a:rPr>
              <a:t>타입의 메모리 동적 할당</a:t>
            </a:r>
          </a:p>
          <a:p>
            <a:pPr latinLnBrk="0">
              <a:defRPr/>
            </a:pPr>
            <a:r>
              <a:rPr lang="en-US" altLang="ko-KR" sz="2000" b="1">
                <a:latin typeface="HY견고딕"/>
                <a:ea typeface="HY견고딕"/>
              </a:rPr>
              <a:t>char *pChar = 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new</a:t>
            </a:r>
            <a:r>
              <a:rPr lang="en-US" altLang="ko-KR" sz="2000" b="1">
                <a:latin typeface="HY견고딕"/>
                <a:ea typeface="HY견고딕"/>
              </a:rPr>
              <a:t> char;  </a:t>
            </a:r>
            <a:r>
              <a:rPr lang="en-US" altLang="ko-KR" sz="2000" b="1">
                <a:solidFill>
                  <a:srgbClr val="92D050"/>
                </a:solidFill>
                <a:latin typeface="HY견고딕"/>
                <a:ea typeface="HY견고딕"/>
              </a:rPr>
              <a:t>// char </a:t>
            </a:r>
            <a:r>
              <a:rPr lang="ko-KR" altLang="en-US" sz="2000" b="1">
                <a:solidFill>
                  <a:srgbClr val="92D050"/>
                </a:solidFill>
                <a:latin typeface="HY견고딕"/>
                <a:ea typeface="HY견고딕"/>
              </a:rPr>
              <a:t>타입의 메모리 동적 할당</a:t>
            </a:r>
          </a:p>
          <a:p>
            <a:pPr latinLnBrk="0">
              <a:defRPr/>
            </a:pPr>
            <a:r>
              <a:rPr lang="en-US" altLang="ko-KR" sz="2000" b="1">
                <a:latin typeface="HY견고딕"/>
                <a:ea typeface="HY견고딕"/>
              </a:rPr>
              <a:t>Circle *pCircle = 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new</a:t>
            </a:r>
            <a:r>
              <a:rPr lang="en-US" altLang="ko-KR" sz="2000" b="1">
                <a:latin typeface="HY견고딕"/>
                <a:ea typeface="HY견고딕"/>
              </a:rPr>
              <a:t> Circle(); </a:t>
            </a:r>
            <a:r>
              <a:rPr lang="en-US" altLang="ko-KR" sz="2000" b="1">
                <a:solidFill>
                  <a:srgbClr val="92D050"/>
                </a:solidFill>
                <a:latin typeface="HY견고딕"/>
                <a:ea typeface="HY견고딕"/>
              </a:rPr>
              <a:t>// Circle </a:t>
            </a:r>
            <a:r>
              <a:rPr lang="ko-KR" altLang="en-US" sz="2000" b="1">
                <a:solidFill>
                  <a:srgbClr val="92D050"/>
                </a:solidFill>
                <a:latin typeface="HY견고딕"/>
                <a:ea typeface="HY견고딕"/>
              </a:rPr>
              <a:t>클래스 타입의  </a:t>
            </a:r>
          </a:p>
          <a:p>
            <a:pPr latinLnBrk="0">
              <a:defRPr/>
            </a:pPr>
            <a:r>
              <a:rPr lang="en-US" altLang="ko-KR" sz="2000" b="1">
                <a:solidFill>
                  <a:srgbClr val="92D050"/>
                </a:solidFill>
                <a:latin typeface="HY견고딕"/>
                <a:ea typeface="HY견고딕"/>
              </a:rPr>
              <a:t>                                                      </a:t>
            </a:r>
            <a:r>
              <a:rPr lang="ko-KR" altLang="en-US" sz="2000" b="1">
                <a:solidFill>
                  <a:srgbClr val="92D050"/>
                </a:solidFill>
                <a:latin typeface="HY견고딕"/>
                <a:ea typeface="HY견고딕"/>
              </a:rPr>
              <a:t>메모리 동적 할당</a:t>
            </a:r>
          </a:p>
          <a:p>
            <a:pPr latinLnBrk="0">
              <a:defRPr/>
            </a:pPr>
            <a:endParaRPr lang="ko-KR" altLang="en-US" sz="2000" b="1">
              <a:latin typeface="HY견고딕"/>
              <a:ea typeface="HY견고딕"/>
            </a:endParaRPr>
          </a:p>
          <a:p>
            <a:pPr latinLnBrk="0">
              <a:defRPr/>
            </a:pP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delete</a:t>
            </a:r>
            <a:r>
              <a:rPr lang="en-US" altLang="ko-KR" sz="2000" b="1">
                <a:latin typeface="HY견고딕"/>
                <a:ea typeface="HY견고딕"/>
              </a:rPr>
              <a:t> pInt;        </a:t>
            </a:r>
            <a:r>
              <a:rPr lang="en-US" altLang="ko-KR" sz="2000" b="1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>
                <a:solidFill>
                  <a:srgbClr val="92D050"/>
                </a:solidFill>
                <a:latin typeface="HY견고딕"/>
                <a:ea typeface="HY견고딕"/>
              </a:rPr>
              <a:t>할당 받은 정수 공간 반환</a:t>
            </a:r>
          </a:p>
          <a:p>
            <a:pPr latinLnBrk="0">
              <a:defRPr/>
            </a:pP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delete</a:t>
            </a:r>
            <a:r>
              <a:rPr lang="en-US" altLang="ko-KR" sz="2000" b="1">
                <a:latin typeface="HY견고딕"/>
                <a:ea typeface="HY견고딕"/>
              </a:rPr>
              <a:t> pChar;     </a:t>
            </a:r>
            <a:r>
              <a:rPr lang="en-US" altLang="ko-KR" sz="2000" b="1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>
                <a:solidFill>
                  <a:srgbClr val="92D050"/>
                </a:solidFill>
                <a:latin typeface="HY견고딕"/>
                <a:ea typeface="HY견고딕"/>
              </a:rPr>
              <a:t>할당 받은 문자 공간 반환</a:t>
            </a:r>
          </a:p>
          <a:p>
            <a:pPr latinLnBrk="0">
              <a:defRPr/>
            </a:pP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delete</a:t>
            </a:r>
            <a:r>
              <a:rPr lang="en-US" altLang="ko-KR" sz="2000" b="1">
                <a:latin typeface="HY견고딕"/>
                <a:ea typeface="HY견고딕"/>
              </a:rPr>
              <a:t> pCircle;   </a:t>
            </a:r>
            <a:r>
              <a:rPr lang="en-US" altLang="ko-KR" sz="2000" b="1">
                <a:solidFill>
                  <a:srgbClr val="92D05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>
                <a:solidFill>
                  <a:srgbClr val="92D050"/>
                </a:solidFill>
                <a:latin typeface="HY견고딕"/>
                <a:ea typeface="HY견고딕"/>
              </a:rPr>
              <a:t>할당 받은 객체 공간 반환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>
                <a:latin typeface="HY견고딕"/>
                <a:ea typeface="HY견고딕"/>
              </a:rPr>
              <a:t>기본 타입의</a:t>
            </a:r>
            <a:r>
              <a:rPr lang="en-US" altLang="ko-KR">
                <a:latin typeface="HY견고딕"/>
                <a:ea typeface="HY견고딕"/>
              </a:rPr>
              <a:t> </a:t>
            </a:r>
            <a:r>
              <a:rPr lang="ko-KR" altLang="en-US">
                <a:latin typeface="HY견고딕"/>
                <a:ea typeface="HY견고딕"/>
              </a:rPr>
              <a:t>메모리 동적 할당 및 반환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7952" y="228600"/>
            <a:ext cx="8890288" cy="597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11695</TotalTime>
  <Words>4644</Words>
  <Application>Microsoft Office PowerPoint</Application>
  <PresentationFormat>화면 슬라이드 쇼(4:3)</PresentationFormat>
  <Paragraphs>948</Paragraphs>
  <Slides>67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67</vt:i4>
      </vt:variant>
    </vt:vector>
  </HeadingPairs>
  <TitlesOfParts>
    <vt:vector size="81" baseType="lpstr">
      <vt:lpstr>HY견고딕</vt:lpstr>
      <vt:lpstr>HY얕은샘물M</vt:lpstr>
      <vt:lpstr>굴림</vt:lpstr>
      <vt:lpstr>휴먼둥근헤드라인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3_Crayons</vt:lpstr>
      <vt:lpstr>1_가을</vt:lpstr>
      <vt:lpstr>PowerPoint 프레젠테이션</vt:lpstr>
      <vt:lpstr>PowerPoint 프레젠테이션</vt:lpstr>
      <vt:lpstr>PowerPoint 프레젠테이션</vt:lpstr>
      <vt:lpstr>PowerPoint 프레젠테이션</vt:lpstr>
      <vt:lpstr>동적 메모리 할당 및 반환</vt:lpstr>
      <vt:lpstr>동적 메모리 할당 및 반환</vt:lpstr>
      <vt:lpstr>new와 delete 연산자</vt:lpstr>
      <vt:lpstr>new와 delete 연산자</vt:lpstr>
      <vt:lpstr>기본 타입의 메모리 동적 할당 및 반환</vt:lpstr>
      <vt:lpstr>예제 4-5 정수형 공간의 동적 할당 및 반환 예</vt:lpstr>
      <vt:lpstr>delete 사용 시 주의 사항</vt:lpstr>
      <vt:lpstr>배열의 동적 할당 및 반환</vt:lpstr>
      <vt:lpstr>배열의 동적 할당 및 반환</vt:lpstr>
      <vt:lpstr>예제 4-6 정수형 배열의 동적 할당                  및 반환</vt:lpstr>
      <vt:lpstr>예제 4-6 정수형 배열의 동적 할당 및 반환</vt:lpstr>
      <vt:lpstr>예제 4-6 정수형 배열의 동적 할당 및 반환</vt:lpstr>
      <vt:lpstr>동적 할당 메모리 초기화 및 delete 시 유의 사항</vt:lpstr>
      <vt:lpstr>동적 할당 메모리 초기화 및 delete 시 유의 사항</vt:lpstr>
      <vt:lpstr>객체의 동적 생성 및 반환</vt:lpstr>
      <vt:lpstr>PowerPoint 프레젠테이션</vt:lpstr>
      <vt:lpstr>예제 4-7 Circle 객체의 동적 생성 및 반환</vt:lpstr>
      <vt:lpstr>예제 4-7 Circle 객체의 동적 생성 및 반환</vt:lpstr>
      <vt:lpstr>예제 4–8 Circle 객체의 동적 생성과 반환 응용</vt:lpstr>
      <vt:lpstr>예제 4–8 Circle 객체의 동적 생성과 반환 응용</vt:lpstr>
      <vt:lpstr>객체 배열의 동적 생성 및 반환</vt:lpstr>
      <vt:lpstr>객체 배열의 사용,  배열의 반환과 소멸자</vt:lpstr>
      <vt:lpstr>객체 배열의 사용,  배열의 반환과 소멸자</vt:lpstr>
      <vt:lpstr>예제 4-9 Circle 배열의 동적 생성 및 반환</vt:lpstr>
      <vt:lpstr>예제 4-9 Circle 배열의 동적 생성 및 반환</vt:lpstr>
      <vt:lpstr>동적 메모리 할당과 메모리 누수</vt:lpstr>
      <vt:lpstr>this 포인터</vt:lpstr>
      <vt:lpstr>this와 객체 </vt:lpstr>
      <vt:lpstr>this가 필요한 경우</vt:lpstr>
      <vt:lpstr>this가 필요한 경우</vt:lpstr>
      <vt:lpstr>this의 제약 사항</vt:lpstr>
      <vt:lpstr>this 포인터의 실체 – 컴파일러에서 처리</vt:lpstr>
      <vt:lpstr>string 클래스를 이용한 문자열</vt:lpstr>
      <vt:lpstr>string 클래스를 이용한 문자열</vt:lpstr>
      <vt:lpstr>string 객체 생성 및 입출력</vt:lpstr>
      <vt:lpstr>string 객체 생성 및 입출력</vt:lpstr>
      <vt:lpstr>string 객체 생성 및 입출력</vt:lpstr>
      <vt:lpstr>string 객체 생성 및 입출력</vt:lpstr>
      <vt:lpstr>string 객체의 동적 생성</vt:lpstr>
      <vt:lpstr>예제 4–11 string 클래스를 이용한 문자열 생성 및 출력</vt:lpstr>
      <vt:lpstr>예제 4-12 string 배열 선언과                  문자열 키 입력 응용</vt:lpstr>
      <vt:lpstr>PowerPoint 프레젠테이션</vt:lpstr>
      <vt:lpstr>예제 4-13 문자열을 입력 받고                  회전시키기</vt:lpstr>
      <vt:lpstr>PowerPoint 프레젠테이션</vt:lpstr>
      <vt:lpstr>PowerPoint 프레젠테이션</vt:lpstr>
      <vt:lpstr>PowerPoint 프레젠테이션</vt:lpstr>
      <vt:lpstr>함수의 인자 전달 방식 리뷰</vt:lpstr>
      <vt:lpstr>함수의 인자 전달 방식 리뷰</vt:lpstr>
      <vt:lpstr>PowerPoint 프레젠테이션</vt:lpstr>
      <vt:lpstr>PowerPoint 프레젠테이션</vt:lpstr>
      <vt:lpstr>PowerPoint 프레젠테이션</vt:lpstr>
      <vt:lpstr>PowerPoint 프레젠테이션</vt:lpstr>
      <vt:lpstr>‘값에 의한 호출’로 객체 전달</vt:lpstr>
      <vt:lpstr>PowerPoint 프레젠테이션</vt:lpstr>
      <vt:lpstr>예제 5-1 ‘값에 의한 호출’시  매개 변수의 생성자 실행되지 않음 </vt:lpstr>
      <vt:lpstr>PowerPoint 프레젠테이션</vt:lpstr>
      <vt:lpstr>‘값에 의한 호출’시에 생성자와 소멸자의 비대칭 실행</vt:lpstr>
      <vt:lpstr>함수에 객체 전달 – ‘주소에 의한 호출’</vt:lpstr>
      <vt:lpstr>PowerPoint 프레젠테이션</vt:lpstr>
      <vt:lpstr>PowerPoint 프레젠테이션</vt:lpstr>
      <vt:lpstr>객체 치환 및 객체 리턴</vt:lpstr>
      <vt:lpstr>객체 치환 및 객체 리턴</vt:lpstr>
      <vt:lpstr>예제 5–3 객체 리턴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user</cp:lastModifiedBy>
  <cp:revision>499</cp:revision>
  <dcterms:created xsi:type="dcterms:W3CDTF">2007-06-29T06:43:39Z</dcterms:created>
  <dcterms:modified xsi:type="dcterms:W3CDTF">2020-11-08T08:12:12Z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